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modernComment_107_114FC76A.xml" ContentType="application/vnd.ms-powerpoint.comments+xml"/>
  <Override PartName="/ppt/comments/modernComment_111_A8FB497.xml" ContentType="application/vnd.ms-powerpoint.comments+xml"/>
  <Override PartName="/ppt/comments/modernComment_110_D4444B82.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6"/>
  </p:notesMasterIdLst>
  <p:sldIdLst>
    <p:sldId id="256" r:id="rId6"/>
    <p:sldId id="278" r:id="rId7"/>
    <p:sldId id="277" r:id="rId8"/>
    <p:sldId id="260" r:id="rId9"/>
    <p:sldId id="257" r:id="rId10"/>
    <p:sldId id="276" r:id="rId11"/>
    <p:sldId id="259" r:id="rId12"/>
    <p:sldId id="261" r:id="rId13"/>
    <p:sldId id="262" r:id="rId14"/>
    <p:sldId id="282" r:id="rId15"/>
    <p:sldId id="263" r:id="rId16"/>
    <p:sldId id="264" r:id="rId17"/>
    <p:sldId id="279" r:id="rId18"/>
    <p:sldId id="280" r:id="rId19"/>
    <p:sldId id="265" r:id="rId20"/>
    <p:sldId id="269" r:id="rId21"/>
    <p:sldId id="273" r:id="rId22"/>
    <p:sldId id="274" r:id="rId23"/>
    <p:sldId id="272" r:id="rId24"/>
    <p:sldId id="268" r:id="rId2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1BBDCA-B459-FEC0-110E-35299DB22529}" name="Brian Shaffer (CENSUS/DSMD FED)" initials="BS(F" userId="S::Brian.Shaffer@census.gov::3c5ddff0-c730-4f89-bf37-e097a94f6f7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5" autoAdjust="0"/>
    <p:restoredTop sz="94660"/>
  </p:normalViewPr>
  <p:slideViewPr>
    <p:cSldViewPr snapToGrid="0">
      <p:cViewPr varScale="1">
        <p:scale>
          <a:sx n="65" d="100"/>
          <a:sy n="65" d="100"/>
        </p:scale>
        <p:origin x="72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omments/modernComment_107_114FC76A.xml><?xml version="1.0" encoding="utf-8"?>
<p188:cmLst xmlns:a="http://schemas.openxmlformats.org/drawingml/2006/main" xmlns:r="http://schemas.openxmlformats.org/officeDocument/2006/relationships" xmlns:p188="http://schemas.microsoft.com/office/powerpoint/2018/8/main">
  <p188:cm id="{D4872BF9-AB28-4823-BB85-F8A5334895A3}" authorId="{FD1BBDCA-B459-FEC0-110E-35299DB22529}" status="resolved" created="2024-06-26T20:09:38.930" complete="100000">
    <ac:txMkLst xmlns:ac="http://schemas.microsoft.com/office/drawing/2013/main/command">
      <pc:docMk xmlns:pc="http://schemas.microsoft.com/office/powerpoint/2013/main/command"/>
      <pc:sldMk xmlns:pc="http://schemas.microsoft.com/office/powerpoint/2013/main/command" cId="290441066" sldId="263"/>
      <ac:spMk id="3" creationId="{FA3AE350-58A3-0B66-D4A1-38EDAA6CC397}"/>
      <ac:txMk cp="2" len="309">
        <ac:context len="362" hash="139516552"/>
      </ac:txMk>
    </ac:txMkLst>
    <p188:pos x="10512972" y="533654"/>
    <p188:txBody>
      <a:bodyPr/>
      <a:lstStyle/>
      <a:p>
        <a:r>
          <a:rPr lang="en-US"/>
          <a:t>This can be simplified. It's a lot to read and will be distracting.</a:t>
        </a:r>
      </a:p>
    </p188:txBody>
  </p188:cm>
</p188:cmLst>
</file>

<file path=ppt/comments/modernComment_110_D4444B82.xml><?xml version="1.0" encoding="utf-8"?>
<p188:cmLst xmlns:a="http://schemas.openxmlformats.org/drawingml/2006/main" xmlns:r="http://schemas.openxmlformats.org/officeDocument/2006/relationships" xmlns:p188="http://schemas.microsoft.com/office/powerpoint/2018/8/main">
  <p188:cm id="{AD7F408C-6151-4765-B3CD-9D6A7696EF75}" authorId="{FD1BBDCA-B459-FEC0-110E-35299DB22529}" created="2024-06-26T19:51:39.114">
    <pc:sldMkLst xmlns:pc="http://schemas.microsoft.com/office/powerpoint/2013/main/command">
      <pc:docMk/>
      <pc:sldMk cId="3561245570" sldId="272"/>
    </pc:sldMkLst>
    <p188:txBody>
      <a:bodyPr/>
      <a:lstStyle/>
      <a:p>
        <a:r>
          <a:rPr lang="en-US"/>
          <a:t>X is the month, indexed by &lt;when, I forget&gt;. Y is the ratio of Type Cs to the sample from the rotation group selected during annual sampling.</a:t>
        </a:r>
      </a:p>
    </p188:txBody>
  </p188:cm>
  <p188:cm id="{5ADFAD4E-6B18-401D-97B1-3DB214FB8652}" authorId="{FD1BBDCA-B459-FEC0-110E-35299DB22529}" created="2024-06-26T19:52:48.115">
    <ac:txMkLst xmlns:ac="http://schemas.microsoft.com/office/drawing/2013/main/command">
      <pc:docMk xmlns:pc="http://schemas.microsoft.com/office/powerpoint/2013/main/command"/>
      <pc:sldMk xmlns:pc="http://schemas.microsoft.com/office/powerpoint/2013/main/command" cId="3561245570" sldId="272"/>
      <ac:spMk id="4" creationId="{96039F0B-D6E4-FC8C-DA8F-D6F81398DB37}"/>
      <ac:txMk cp="161">
        <ac:context len="193" hash="369653872"/>
      </ac:txMk>
    </ac:txMkLst>
    <p188:pos x="3553536" y="1077819"/>
    <p188:txBody>
      <a:bodyPr/>
      <a:lstStyle/>
      <a:p>
        <a:r>
          <a:rPr lang="en-US"/>
          <a:t>This might get flagged during stat review.</a:t>
        </a:r>
      </a:p>
    </p188:txBody>
  </p188:cm>
  <p188:cm id="{45AE8E40-7883-4148-9C20-14EBE9B5F922}" authorId="{FD1BBDCA-B459-FEC0-110E-35299DB22529}" created="2024-06-26T20:11:51.431">
    <ac:deMkLst xmlns:ac="http://schemas.microsoft.com/office/drawing/2013/main/command">
      <pc:docMk xmlns:pc="http://schemas.microsoft.com/office/powerpoint/2013/main/command"/>
      <pc:sldMk xmlns:pc="http://schemas.microsoft.com/office/powerpoint/2013/main/command" cId="3561245570" sldId="272"/>
      <ac:picMk id="6" creationId="{3C495842-967E-AE85-753D-43DBF320BEFE}"/>
    </ac:deMkLst>
    <p188:txBody>
      <a:bodyPr/>
      <a:lstStyle/>
      <a:p>
        <a:r>
          <a:rPr lang="en-US"/>
          <a:t>We're probably going to have to apply DRB rounding to the values we are plotting.</a:t>
        </a:r>
      </a:p>
    </p188:txBody>
  </p188:cm>
</p188:cmLst>
</file>

<file path=ppt/comments/modernComment_111_A8FB497.xml><?xml version="1.0" encoding="utf-8"?>
<p188:cmLst xmlns:a="http://schemas.openxmlformats.org/drawingml/2006/main" xmlns:r="http://schemas.openxmlformats.org/officeDocument/2006/relationships" xmlns:p188="http://schemas.microsoft.com/office/powerpoint/2018/8/main">
  <p188:cm id="{24178DB9-3E2D-4C47-ADEB-F906D0FD1A1C}" authorId="{FD1BBDCA-B459-FEC0-110E-35299DB22529}" created="2024-06-26T19:57:41.534">
    <ac:deMkLst xmlns:ac="http://schemas.microsoft.com/office/drawing/2013/main/command">
      <pc:docMk xmlns:pc="http://schemas.microsoft.com/office/powerpoint/2013/main/command"/>
      <pc:sldMk xmlns:pc="http://schemas.microsoft.com/office/powerpoint/2013/main/command" cId="177190039" sldId="273"/>
      <ac:spMk id="10" creationId="{6AE41826-4FEA-A4FB-F94F-A659E3FFC61F}"/>
    </ac:deMkLst>
    <p188:txBody>
      <a:bodyPr/>
      <a:lstStyle/>
      <a:p>
        <a:r>
          <a:rPr lang="en-US"/>
          <a:t>MAF improvements occurred in 2023, and they were better than we expected, so we had to do a reduction in May.</a:t>
        </a:r>
      </a:p>
    </p188:txBody>
  </p188:cm>
  <p188:cm id="{BB36DC3E-2625-49C9-B6CD-5DCA0CCE52BC}" authorId="{FD1BBDCA-B459-FEC0-110E-35299DB22529}" created="2024-06-26T20:02:43.522">
    <ac:deMkLst xmlns:ac="http://schemas.microsoft.com/office/drawing/2013/main/command">
      <pc:docMk xmlns:pc="http://schemas.microsoft.com/office/powerpoint/2013/main/command"/>
      <pc:sldMk xmlns:pc="http://schemas.microsoft.com/office/powerpoint/2013/main/command" cId="177190039" sldId="273"/>
      <ac:spMk id="10" creationId="{6AE41826-4FEA-A4FB-F94F-A659E3FFC61F}"/>
    </ac:deMkLst>
    <p188:txBody>
      <a:bodyPr/>
      <a:lstStyle/>
      <a:p>
        <a:r>
          <a:rPr lang="en-US"/>
          <a:t>You can refer to the dip evaluation to explain that the 2021 MAF adds were light. Maybe add up the MIS1 adds by MAF period (April-Sep, Oct-Mar) to see if we made up for the light adds in the following year.</a:t>
        </a:r>
      </a:p>
    </p188:txBody>
  </p188:cm>
  <p188:cm id="{9825F5EA-D90C-4B87-9F22-74900F435D73}" authorId="{FD1BBDCA-B459-FEC0-110E-35299DB22529}" created="2024-06-26T20:05:47.195">
    <ac:deMkLst xmlns:ac="http://schemas.microsoft.com/office/drawing/2013/main/command">
      <pc:docMk xmlns:pc="http://schemas.microsoft.com/office/powerpoint/2013/main/command"/>
      <pc:sldMk xmlns:pc="http://schemas.microsoft.com/office/powerpoint/2013/main/command" cId="177190039" sldId="273"/>
      <ac:spMk id="10" creationId="{6AE41826-4FEA-A4FB-F94F-A659E3FFC61F}"/>
    </ac:deMkLst>
    <p188:txBody>
      <a:bodyPr/>
      <a:lstStyle/>
      <a:p>
        <a:r>
          <a:rPr lang="en-US"/>
          <a:t>Not sure if we discussed why 2016 is off. We might need to start at 2017.</a:t>
        </a:r>
      </a:p>
    </p188:txBody>
  </p188:cm>
  <p188:cm id="{44840306-93B0-42F3-B63F-11BD1C2679DF}" authorId="{FD1BBDCA-B459-FEC0-110E-35299DB22529}" created="2024-06-26T20:11:17.203">
    <ac:deMkLst xmlns:ac="http://schemas.microsoft.com/office/drawing/2013/main/command">
      <pc:docMk xmlns:pc="http://schemas.microsoft.com/office/powerpoint/2013/main/command"/>
      <pc:sldMk xmlns:pc="http://schemas.microsoft.com/office/powerpoint/2013/main/command" cId="177190039" sldId="273"/>
      <ac:spMk id="10" creationId="{6AE41826-4FEA-A4FB-F94F-A659E3FFC61F}"/>
    </ac:deMkLst>
    <p188:txBody>
      <a:bodyPr/>
      <a:lstStyle/>
      <a:p>
        <a:r>
          <a:rPr lang="en-US"/>
          <a:t>Let's use a mm_plotter dataset, apply DRB rounding macro, produce output to show Anne, and plot with the rounded numbers.</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A235F9E-7F22-46ED-A69C-0DF20990157C}" type="datetimeFigureOut">
              <a:rPr lang="en-US" smtClean="0"/>
              <a:t>8/2/2024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6A33367-C7DD-4070-8A8A-4A94FB71ED67}" type="slidenum">
              <a:rPr lang="en-US" smtClean="0"/>
              <a:t>‹#›</a:t>
            </a:fld>
            <a:endParaRPr lang="en-US"/>
          </a:p>
        </p:txBody>
      </p:sp>
    </p:spTree>
    <p:extLst>
      <p:ext uri="{BB962C8B-B14F-4D97-AF65-F5344CB8AC3E}">
        <p14:creationId xmlns:p14="http://schemas.microsoft.com/office/powerpoint/2010/main" val="37988597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4286397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203020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257117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83D99-BF16-A15F-155C-854EC1BE396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75BC0D-B28D-61F3-2B9B-112E96841F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5285D05-0C5C-2F85-0FC1-C6FCBAB3C758}"/>
              </a:ext>
            </a:extLst>
          </p:cNvPr>
          <p:cNvSpPr>
            <a:spLocks noGrp="1"/>
          </p:cNvSpPr>
          <p:nvPr>
            <p:ph type="dt" sz="half" idx="10"/>
          </p:nvPr>
        </p:nvSpPr>
        <p:spPr/>
        <p:txBody>
          <a:bodyPr/>
          <a:lstStyle/>
          <a:p>
            <a:fld id="{8136CBAB-AC3D-41A8-A17B-4FD02C061B28}" type="datetimeFigureOut">
              <a:rPr lang="en-US" smtClean="0"/>
              <a:t>8/2/2024</a:t>
            </a:fld>
            <a:endParaRPr lang="en-US"/>
          </a:p>
        </p:txBody>
      </p:sp>
      <p:sp>
        <p:nvSpPr>
          <p:cNvPr id="5" name="Footer Placeholder 4">
            <a:extLst>
              <a:ext uri="{FF2B5EF4-FFF2-40B4-BE49-F238E27FC236}">
                <a16:creationId xmlns:a16="http://schemas.microsoft.com/office/drawing/2014/main" id="{8B7EC63F-8EE2-2657-DEAE-CFDB97629D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14666A-8B19-1A64-B774-8D9278468286}"/>
              </a:ext>
            </a:extLst>
          </p:cNvPr>
          <p:cNvSpPr>
            <a:spLocks noGrp="1"/>
          </p:cNvSpPr>
          <p:nvPr>
            <p:ph type="sldNum" sz="quarter" idx="12"/>
          </p:nvPr>
        </p:nvSpPr>
        <p:spPr/>
        <p:txBody>
          <a:bodyPr/>
          <a:lstStyle/>
          <a:p>
            <a:fld id="{26311EC6-E1E9-4F32-B4B1-8E1745AC0DA9}" type="slidenum">
              <a:rPr lang="en-US" smtClean="0"/>
              <a:t>‹#›</a:t>
            </a:fld>
            <a:endParaRPr lang="en-US"/>
          </a:p>
        </p:txBody>
      </p:sp>
    </p:spTree>
    <p:extLst>
      <p:ext uri="{BB962C8B-B14F-4D97-AF65-F5344CB8AC3E}">
        <p14:creationId xmlns:p14="http://schemas.microsoft.com/office/powerpoint/2010/main" val="41013178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1848D-327E-AEDB-DFEF-5CC0D49A0F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9E786C-BF1D-9A7F-AE81-0E3695B00EF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BA355E-06F3-00B4-E3E1-6BA02C5D0BD8}"/>
              </a:ext>
            </a:extLst>
          </p:cNvPr>
          <p:cNvSpPr>
            <a:spLocks noGrp="1"/>
          </p:cNvSpPr>
          <p:nvPr>
            <p:ph type="dt" sz="half" idx="10"/>
          </p:nvPr>
        </p:nvSpPr>
        <p:spPr/>
        <p:txBody>
          <a:bodyPr/>
          <a:lstStyle/>
          <a:p>
            <a:fld id="{8136CBAB-AC3D-41A8-A17B-4FD02C061B28}" type="datetimeFigureOut">
              <a:rPr lang="en-US" smtClean="0"/>
              <a:t>8/2/2024</a:t>
            </a:fld>
            <a:endParaRPr lang="en-US"/>
          </a:p>
        </p:txBody>
      </p:sp>
      <p:sp>
        <p:nvSpPr>
          <p:cNvPr id="5" name="Footer Placeholder 4">
            <a:extLst>
              <a:ext uri="{FF2B5EF4-FFF2-40B4-BE49-F238E27FC236}">
                <a16:creationId xmlns:a16="http://schemas.microsoft.com/office/drawing/2014/main" id="{5236F0AF-B026-601E-2DB4-25FD94BC9B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3BF5EB-49AC-0AF0-539A-69F4962A5E0F}"/>
              </a:ext>
            </a:extLst>
          </p:cNvPr>
          <p:cNvSpPr>
            <a:spLocks noGrp="1"/>
          </p:cNvSpPr>
          <p:nvPr>
            <p:ph type="sldNum" sz="quarter" idx="12"/>
          </p:nvPr>
        </p:nvSpPr>
        <p:spPr/>
        <p:txBody>
          <a:bodyPr/>
          <a:lstStyle/>
          <a:p>
            <a:fld id="{26311EC6-E1E9-4F32-B4B1-8E1745AC0DA9}" type="slidenum">
              <a:rPr lang="en-US" smtClean="0"/>
              <a:t>‹#›</a:t>
            </a:fld>
            <a:endParaRPr lang="en-US"/>
          </a:p>
        </p:txBody>
      </p:sp>
    </p:spTree>
    <p:extLst>
      <p:ext uri="{BB962C8B-B14F-4D97-AF65-F5344CB8AC3E}">
        <p14:creationId xmlns:p14="http://schemas.microsoft.com/office/powerpoint/2010/main" val="40392237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54039-CAD2-8E85-0914-330D5687243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BB74BF3-6C47-E499-9696-CA0F7E43B6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C2D8C80-8DA7-DCB4-2EB1-BDF34BC42869}"/>
              </a:ext>
            </a:extLst>
          </p:cNvPr>
          <p:cNvSpPr>
            <a:spLocks noGrp="1"/>
          </p:cNvSpPr>
          <p:nvPr>
            <p:ph type="dt" sz="half" idx="10"/>
          </p:nvPr>
        </p:nvSpPr>
        <p:spPr/>
        <p:txBody>
          <a:bodyPr/>
          <a:lstStyle/>
          <a:p>
            <a:fld id="{8136CBAB-AC3D-41A8-A17B-4FD02C061B28}" type="datetimeFigureOut">
              <a:rPr lang="en-US" smtClean="0"/>
              <a:t>8/2/2024</a:t>
            </a:fld>
            <a:endParaRPr lang="en-US"/>
          </a:p>
        </p:txBody>
      </p:sp>
      <p:sp>
        <p:nvSpPr>
          <p:cNvPr id="5" name="Footer Placeholder 4">
            <a:extLst>
              <a:ext uri="{FF2B5EF4-FFF2-40B4-BE49-F238E27FC236}">
                <a16:creationId xmlns:a16="http://schemas.microsoft.com/office/drawing/2014/main" id="{4D867945-7CDD-531C-2EA7-14C695F617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B28E7C-240D-9EA4-26F2-FE93F1702D54}"/>
              </a:ext>
            </a:extLst>
          </p:cNvPr>
          <p:cNvSpPr>
            <a:spLocks noGrp="1"/>
          </p:cNvSpPr>
          <p:nvPr>
            <p:ph type="sldNum" sz="quarter" idx="12"/>
          </p:nvPr>
        </p:nvSpPr>
        <p:spPr/>
        <p:txBody>
          <a:bodyPr/>
          <a:lstStyle/>
          <a:p>
            <a:fld id="{26311EC6-E1E9-4F32-B4B1-8E1745AC0DA9}" type="slidenum">
              <a:rPr lang="en-US" smtClean="0"/>
              <a:t>‹#›</a:t>
            </a:fld>
            <a:endParaRPr lang="en-US"/>
          </a:p>
        </p:txBody>
      </p:sp>
    </p:spTree>
    <p:extLst>
      <p:ext uri="{BB962C8B-B14F-4D97-AF65-F5344CB8AC3E}">
        <p14:creationId xmlns:p14="http://schemas.microsoft.com/office/powerpoint/2010/main" val="9724874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D17C2-0ECB-0F42-DD3E-47BBFE5ABB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1B9EA4-D395-605D-B9E2-8E96A00FB69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169A7AC-DAA0-24E3-8D8D-C75F51972D1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D567D90-AC6C-5EFC-3D55-EC72E7D7B27E}"/>
              </a:ext>
            </a:extLst>
          </p:cNvPr>
          <p:cNvSpPr>
            <a:spLocks noGrp="1"/>
          </p:cNvSpPr>
          <p:nvPr>
            <p:ph type="dt" sz="half" idx="10"/>
          </p:nvPr>
        </p:nvSpPr>
        <p:spPr/>
        <p:txBody>
          <a:bodyPr/>
          <a:lstStyle/>
          <a:p>
            <a:fld id="{8136CBAB-AC3D-41A8-A17B-4FD02C061B28}" type="datetimeFigureOut">
              <a:rPr lang="en-US" smtClean="0"/>
              <a:t>8/2/2024</a:t>
            </a:fld>
            <a:endParaRPr lang="en-US"/>
          </a:p>
        </p:txBody>
      </p:sp>
      <p:sp>
        <p:nvSpPr>
          <p:cNvPr id="6" name="Footer Placeholder 5">
            <a:extLst>
              <a:ext uri="{FF2B5EF4-FFF2-40B4-BE49-F238E27FC236}">
                <a16:creationId xmlns:a16="http://schemas.microsoft.com/office/drawing/2014/main" id="{2B315257-7C7C-3483-AE93-65AA55C158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9F3B23-F7DC-D093-13CC-3C85ACEB0B88}"/>
              </a:ext>
            </a:extLst>
          </p:cNvPr>
          <p:cNvSpPr>
            <a:spLocks noGrp="1"/>
          </p:cNvSpPr>
          <p:nvPr>
            <p:ph type="sldNum" sz="quarter" idx="12"/>
          </p:nvPr>
        </p:nvSpPr>
        <p:spPr/>
        <p:txBody>
          <a:bodyPr/>
          <a:lstStyle/>
          <a:p>
            <a:fld id="{26311EC6-E1E9-4F32-B4B1-8E1745AC0DA9}" type="slidenum">
              <a:rPr lang="en-US" smtClean="0"/>
              <a:t>‹#›</a:t>
            </a:fld>
            <a:endParaRPr lang="en-US"/>
          </a:p>
        </p:txBody>
      </p:sp>
    </p:spTree>
    <p:extLst>
      <p:ext uri="{BB962C8B-B14F-4D97-AF65-F5344CB8AC3E}">
        <p14:creationId xmlns:p14="http://schemas.microsoft.com/office/powerpoint/2010/main" val="41879014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C0937-219F-BF05-18F7-128ED770F26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59FE44D-74C0-9A2A-FF0E-ABFEF7B46E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0FAC7D-0DAA-C79C-F0AC-98BB208CC8A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A46725D-6B09-57BD-A7CF-FC9B4F434C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B6AE98-72E5-E331-A319-2802726EB7E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6F318DB-7664-E96D-59F6-BDF701A0B4E1}"/>
              </a:ext>
            </a:extLst>
          </p:cNvPr>
          <p:cNvSpPr>
            <a:spLocks noGrp="1"/>
          </p:cNvSpPr>
          <p:nvPr>
            <p:ph type="dt" sz="half" idx="10"/>
          </p:nvPr>
        </p:nvSpPr>
        <p:spPr/>
        <p:txBody>
          <a:bodyPr/>
          <a:lstStyle/>
          <a:p>
            <a:fld id="{8136CBAB-AC3D-41A8-A17B-4FD02C061B28}" type="datetimeFigureOut">
              <a:rPr lang="en-US" smtClean="0"/>
              <a:t>8/2/2024</a:t>
            </a:fld>
            <a:endParaRPr lang="en-US"/>
          </a:p>
        </p:txBody>
      </p:sp>
      <p:sp>
        <p:nvSpPr>
          <p:cNvPr id="8" name="Footer Placeholder 7">
            <a:extLst>
              <a:ext uri="{FF2B5EF4-FFF2-40B4-BE49-F238E27FC236}">
                <a16:creationId xmlns:a16="http://schemas.microsoft.com/office/drawing/2014/main" id="{C2E4BE1B-FB2B-9FEF-E26F-669AFD0A096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B4A0AE-918A-F3F8-AF50-9C57A9D5DE2A}"/>
              </a:ext>
            </a:extLst>
          </p:cNvPr>
          <p:cNvSpPr>
            <a:spLocks noGrp="1"/>
          </p:cNvSpPr>
          <p:nvPr>
            <p:ph type="sldNum" sz="quarter" idx="12"/>
          </p:nvPr>
        </p:nvSpPr>
        <p:spPr/>
        <p:txBody>
          <a:bodyPr/>
          <a:lstStyle/>
          <a:p>
            <a:fld id="{26311EC6-E1E9-4F32-B4B1-8E1745AC0DA9}" type="slidenum">
              <a:rPr lang="en-US" smtClean="0"/>
              <a:t>‹#›</a:t>
            </a:fld>
            <a:endParaRPr lang="en-US"/>
          </a:p>
        </p:txBody>
      </p:sp>
    </p:spTree>
    <p:extLst>
      <p:ext uri="{BB962C8B-B14F-4D97-AF65-F5344CB8AC3E}">
        <p14:creationId xmlns:p14="http://schemas.microsoft.com/office/powerpoint/2010/main" val="37184254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59227-2300-1545-82A9-E46BC1850FE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0A593D-9B80-FCFE-42D6-EE7284EB8FD3}"/>
              </a:ext>
            </a:extLst>
          </p:cNvPr>
          <p:cNvSpPr>
            <a:spLocks noGrp="1"/>
          </p:cNvSpPr>
          <p:nvPr>
            <p:ph type="dt" sz="half" idx="10"/>
          </p:nvPr>
        </p:nvSpPr>
        <p:spPr/>
        <p:txBody>
          <a:bodyPr/>
          <a:lstStyle/>
          <a:p>
            <a:fld id="{8136CBAB-AC3D-41A8-A17B-4FD02C061B28}" type="datetimeFigureOut">
              <a:rPr lang="en-US" smtClean="0"/>
              <a:t>8/2/2024</a:t>
            </a:fld>
            <a:endParaRPr lang="en-US"/>
          </a:p>
        </p:txBody>
      </p:sp>
      <p:sp>
        <p:nvSpPr>
          <p:cNvPr id="4" name="Footer Placeholder 3">
            <a:extLst>
              <a:ext uri="{FF2B5EF4-FFF2-40B4-BE49-F238E27FC236}">
                <a16:creationId xmlns:a16="http://schemas.microsoft.com/office/drawing/2014/main" id="{A7D8AF8D-792B-D9DA-EF5B-EBB58D29A03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2860569-6C92-2130-EE7B-461F05A7622A}"/>
              </a:ext>
            </a:extLst>
          </p:cNvPr>
          <p:cNvSpPr>
            <a:spLocks noGrp="1"/>
          </p:cNvSpPr>
          <p:nvPr>
            <p:ph type="sldNum" sz="quarter" idx="12"/>
          </p:nvPr>
        </p:nvSpPr>
        <p:spPr/>
        <p:txBody>
          <a:bodyPr/>
          <a:lstStyle/>
          <a:p>
            <a:fld id="{26311EC6-E1E9-4F32-B4B1-8E1745AC0DA9}" type="slidenum">
              <a:rPr lang="en-US" smtClean="0"/>
              <a:t>‹#›</a:t>
            </a:fld>
            <a:endParaRPr lang="en-US"/>
          </a:p>
        </p:txBody>
      </p:sp>
    </p:spTree>
    <p:extLst>
      <p:ext uri="{BB962C8B-B14F-4D97-AF65-F5344CB8AC3E}">
        <p14:creationId xmlns:p14="http://schemas.microsoft.com/office/powerpoint/2010/main" val="23297350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D988F8-739F-8094-9D30-83D974AE846A}"/>
              </a:ext>
            </a:extLst>
          </p:cNvPr>
          <p:cNvSpPr>
            <a:spLocks noGrp="1"/>
          </p:cNvSpPr>
          <p:nvPr>
            <p:ph type="dt" sz="half" idx="10"/>
          </p:nvPr>
        </p:nvSpPr>
        <p:spPr/>
        <p:txBody>
          <a:bodyPr/>
          <a:lstStyle/>
          <a:p>
            <a:fld id="{8136CBAB-AC3D-41A8-A17B-4FD02C061B28}" type="datetimeFigureOut">
              <a:rPr lang="en-US" smtClean="0"/>
              <a:t>8/2/2024</a:t>
            </a:fld>
            <a:endParaRPr lang="en-US"/>
          </a:p>
        </p:txBody>
      </p:sp>
      <p:sp>
        <p:nvSpPr>
          <p:cNvPr id="3" name="Footer Placeholder 2">
            <a:extLst>
              <a:ext uri="{FF2B5EF4-FFF2-40B4-BE49-F238E27FC236}">
                <a16:creationId xmlns:a16="http://schemas.microsoft.com/office/drawing/2014/main" id="{4E05A6AE-534C-BE28-0BED-BC3E5482024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717EEC9-4D42-A4B2-7AD1-111BE65B65E4}"/>
              </a:ext>
            </a:extLst>
          </p:cNvPr>
          <p:cNvSpPr>
            <a:spLocks noGrp="1"/>
          </p:cNvSpPr>
          <p:nvPr>
            <p:ph type="sldNum" sz="quarter" idx="12"/>
          </p:nvPr>
        </p:nvSpPr>
        <p:spPr/>
        <p:txBody>
          <a:bodyPr/>
          <a:lstStyle/>
          <a:p>
            <a:fld id="{26311EC6-E1E9-4F32-B4B1-8E1745AC0DA9}" type="slidenum">
              <a:rPr lang="en-US" smtClean="0"/>
              <a:t>‹#›</a:t>
            </a:fld>
            <a:endParaRPr lang="en-US"/>
          </a:p>
        </p:txBody>
      </p:sp>
    </p:spTree>
    <p:extLst>
      <p:ext uri="{BB962C8B-B14F-4D97-AF65-F5344CB8AC3E}">
        <p14:creationId xmlns:p14="http://schemas.microsoft.com/office/powerpoint/2010/main" val="9100707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E73F0-DF4C-FA3E-2D48-2C6F631124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8F3A762-5006-7DC6-2D1A-0EA47F13D3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4AF7E0-0ED3-7B59-13DF-2915499833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E789F2-F0D8-A3CA-AAA8-BB514A013B46}"/>
              </a:ext>
            </a:extLst>
          </p:cNvPr>
          <p:cNvSpPr>
            <a:spLocks noGrp="1"/>
          </p:cNvSpPr>
          <p:nvPr>
            <p:ph type="dt" sz="half" idx="10"/>
          </p:nvPr>
        </p:nvSpPr>
        <p:spPr/>
        <p:txBody>
          <a:bodyPr/>
          <a:lstStyle/>
          <a:p>
            <a:fld id="{8136CBAB-AC3D-41A8-A17B-4FD02C061B28}" type="datetimeFigureOut">
              <a:rPr lang="en-US" smtClean="0"/>
              <a:t>8/2/2024</a:t>
            </a:fld>
            <a:endParaRPr lang="en-US"/>
          </a:p>
        </p:txBody>
      </p:sp>
      <p:sp>
        <p:nvSpPr>
          <p:cNvPr id="6" name="Footer Placeholder 5">
            <a:extLst>
              <a:ext uri="{FF2B5EF4-FFF2-40B4-BE49-F238E27FC236}">
                <a16:creationId xmlns:a16="http://schemas.microsoft.com/office/drawing/2014/main" id="{F2B9F8ED-4554-3411-D584-23D1CAA51A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E14728-C7CF-6A07-6882-38D05747B3F0}"/>
              </a:ext>
            </a:extLst>
          </p:cNvPr>
          <p:cNvSpPr>
            <a:spLocks noGrp="1"/>
          </p:cNvSpPr>
          <p:nvPr>
            <p:ph type="sldNum" sz="quarter" idx="12"/>
          </p:nvPr>
        </p:nvSpPr>
        <p:spPr/>
        <p:txBody>
          <a:bodyPr/>
          <a:lstStyle/>
          <a:p>
            <a:fld id="{26311EC6-E1E9-4F32-B4B1-8E1745AC0DA9}" type="slidenum">
              <a:rPr lang="en-US" smtClean="0"/>
              <a:t>‹#›</a:t>
            </a:fld>
            <a:endParaRPr lang="en-US"/>
          </a:p>
        </p:txBody>
      </p:sp>
    </p:spTree>
    <p:extLst>
      <p:ext uri="{BB962C8B-B14F-4D97-AF65-F5344CB8AC3E}">
        <p14:creationId xmlns:p14="http://schemas.microsoft.com/office/powerpoint/2010/main" val="1804675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38350031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99A83-4D9C-6207-7FE8-DDBD5F4C4D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D0F8866-FC1D-BF4D-B62F-FF75F8A218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BF6FE82-1CCE-6882-B38F-1B98EABBB3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79D64B-8376-6C2E-002B-5E577075CB3B}"/>
              </a:ext>
            </a:extLst>
          </p:cNvPr>
          <p:cNvSpPr>
            <a:spLocks noGrp="1"/>
          </p:cNvSpPr>
          <p:nvPr>
            <p:ph type="dt" sz="half" idx="10"/>
          </p:nvPr>
        </p:nvSpPr>
        <p:spPr/>
        <p:txBody>
          <a:bodyPr/>
          <a:lstStyle/>
          <a:p>
            <a:fld id="{8136CBAB-AC3D-41A8-A17B-4FD02C061B28}" type="datetimeFigureOut">
              <a:rPr lang="en-US" smtClean="0"/>
              <a:t>8/2/2024</a:t>
            </a:fld>
            <a:endParaRPr lang="en-US"/>
          </a:p>
        </p:txBody>
      </p:sp>
      <p:sp>
        <p:nvSpPr>
          <p:cNvPr id="6" name="Footer Placeholder 5">
            <a:extLst>
              <a:ext uri="{FF2B5EF4-FFF2-40B4-BE49-F238E27FC236}">
                <a16:creationId xmlns:a16="http://schemas.microsoft.com/office/drawing/2014/main" id="{A5306866-5CCE-BE27-1A3C-2ABA9F0182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767EE8-2F46-425B-70A3-53E184D6A8F2}"/>
              </a:ext>
            </a:extLst>
          </p:cNvPr>
          <p:cNvSpPr>
            <a:spLocks noGrp="1"/>
          </p:cNvSpPr>
          <p:nvPr>
            <p:ph type="sldNum" sz="quarter" idx="12"/>
          </p:nvPr>
        </p:nvSpPr>
        <p:spPr/>
        <p:txBody>
          <a:bodyPr/>
          <a:lstStyle/>
          <a:p>
            <a:fld id="{26311EC6-E1E9-4F32-B4B1-8E1745AC0DA9}" type="slidenum">
              <a:rPr lang="en-US" smtClean="0"/>
              <a:t>‹#›</a:t>
            </a:fld>
            <a:endParaRPr lang="en-US"/>
          </a:p>
        </p:txBody>
      </p:sp>
    </p:spTree>
    <p:extLst>
      <p:ext uri="{BB962C8B-B14F-4D97-AF65-F5344CB8AC3E}">
        <p14:creationId xmlns:p14="http://schemas.microsoft.com/office/powerpoint/2010/main" val="21590465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0A38D-7D4D-0AC3-CF93-B539C0F3F90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D36D151-A514-F025-7281-3D5B38931AD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67BD97-D6B9-34C0-25BA-91E7462AAA08}"/>
              </a:ext>
            </a:extLst>
          </p:cNvPr>
          <p:cNvSpPr>
            <a:spLocks noGrp="1"/>
          </p:cNvSpPr>
          <p:nvPr>
            <p:ph type="dt" sz="half" idx="10"/>
          </p:nvPr>
        </p:nvSpPr>
        <p:spPr/>
        <p:txBody>
          <a:bodyPr/>
          <a:lstStyle/>
          <a:p>
            <a:fld id="{8136CBAB-AC3D-41A8-A17B-4FD02C061B28}" type="datetimeFigureOut">
              <a:rPr lang="en-US" smtClean="0"/>
              <a:t>8/2/2024</a:t>
            </a:fld>
            <a:endParaRPr lang="en-US"/>
          </a:p>
        </p:txBody>
      </p:sp>
      <p:sp>
        <p:nvSpPr>
          <p:cNvPr id="5" name="Footer Placeholder 4">
            <a:extLst>
              <a:ext uri="{FF2B5EF4-FFF2-40B4-BE49-F238E27FC236}">
                <a16:creationId xmlns:a16="http://schemas.microsoft.com/office/drawing/2014/main" id="{6ADF38F3-7BD2-82F0-47B2-E7BAD86CFE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4FEBC8-7F7E-D4F3-DC35-4643716C381E}"/>
              </a:ext>
            </a:extLst>
          </p:cNvPr>
          <p:cNvSpPr>
            <a:spLocks noGrp="1"/>
          </p:cNvSpPr>
          <p:nvPr>
            <p:ph type="sldNum" sz="quarter" idx="12"/>
          </p:nvPr>
        </p:nvSpPr>
        <p:spPr/>
        <p:txBody>
          <a:bodyPr/>
          <a:lstStyle/>
          <a:p>
            <a:fld id="{26311EC6-E1E9-4F32-B4B1-8E1745AC0DA9}" type="slidenum">
              <a:rPr lang="en-US" smtClean="0"/>
              <a:t>‹#›</a:t>
            </a:fld>
            <a:endParaRPr lang="en-US"/>
          </a:p>
        </p:txBody>
      </p:sp>
    </p:spTree>
    <p:extLst>
      <p:ext uri="{BB962C8B-B14F-4D97-AF65-F5344CB8AC3E}">
        <p14:creationId xmlns:p14="http://schemas.microsoft.com/office/powerpoint/2010/main" val="18022400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FD315F-4F0C-7BC8-918D-80FF018750F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A9CDB6-6F1A-3E89-7841-05ABC0082D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5747AF-B444-77AE-5A25-5A826DC48920}"/>
              </a:ext>
            </a:extLst>
          </p:cNvPr>
          <p:cNvSpPr>
            <a:spLocks noGrp="1"/>
          </p:cNvSpPr>
          <p:nvPr>
            <p:ph type="dt" sz="half" idx="10"/>
          </p:nvPr>
        </p:nvSpPr>
        <p:spPr/>
        <p:txBody>
          <a:bodyPr/>
          <a:lstStyle/>
          <a:p>
            <a:fld id="{8136CBAB-AC3D-41A8-A17B-4FD02C061B28}" type="datetimeFigureOut">
              <a:rPr lang="en-US" smtClean="0"/>
              <a:t>8/2/2024</a:t>
            </a:fld>
            <a:endParaRPr lang="en-US"/>
          </a:p>
        </p:txBody>
      </p:sp>
      <p:sp>
        <p:nvSpPr>
          <p:cNvPr id="5" name="Footer Placeholder 4">
            <a:extLst>
              <a:ext uri="{FF2B5EF4-FFF2-40B4-BE49-F238E27FC236}">
                <a16:creationId xmlns:a16="http://schemas.microsoft.com/office/drawing/2014/main" id="{A33D42AD-5DDD-2259-798D-3B8EEE255D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851F7D-6B18-D005-EA0B-446A1E95860F}"/>
              </a:ext>
            </a:extLst>
          </p:cNvPr>
          <p:cNvSpPr>
            <a:spLocks noGrp="1"/>
          </p:cNvSpPr>
          <p:nvPr>
            <p:ph type="sldNum" sz="quarter" idx="12"/>
          </p:nvPr>
        </p:nvSpPr>
        <p:spPr/>
        <p:txBody>
          <a:bodyPr/>
          <a:lstStyle/>
          <a:p>
            <a:fld id="{26311EC6-E1E9-4F32-B4B1-8E1745AC0DA9}" type="slidenum">
              <a:rPr lang="en-US" smtClean="0"/>
              <a:t>‹#›</a:t>
            </a:fld>
            <a:endParaRPr lang="en-US"/>
          </a:p>
        </p:txBody>
      </p:sp>
    </p:spTree>
    <p:extLst>
      <p:ext uri="{BB962C8B-B14F-4D97-AF65-F5344CB8AC3E}">
        <p14:creationId xmlns:p14="http://schemas.microsoft.com/office/powerpoint/2010/main" val="4155152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
        <p:nvSpPr>
          <p:cNvPr id="7" name="TextBox 6">
            <a:extLst>
              <a:ext uri="{FF2B5EF4-FFF2-40B4-BE49-F238E27FC236}">
                <a16:creationId xmlns:a16="http://schemas.microsoft.com/office/drawing/2014/main" id="{BF3175A2-59E5-B3F1-6E08-F6C19DC94503}"/>
              </a:ext>
            </a:extLst>
          </p:cNvPr>
          <p:cNvSpPr txBox="1"/>
          <p:nvPr userDrawn="1"/>
        </p:nvSpPr>
        <p:spPr>
          <a:xfrm>
            <a:off x="4038600" y="6356350"/>
            <a:ext cx="4114800" cy="369332"/>
          </a:xfrm>
          <a:prstGeom prst="rect">
            <a:avLst/>
          </a:prstGeom>
          <a:noFill/>
        </p:spPr>
        <p:txBody>
          <a:bodyPr wrap="square" rtlCol="0">
            <a:spAutoFit/>
          </a:bodyPr>
          <a:lstStyle/>
          <a:p>
            <a:r>
              <a:rPr lang="en-US" dirty="0"/>
              <a:t>DRAFT DMS #</a:t>
            </a:r>
            <a:r>
              <a:rPr lang="en-US" b="0" i="0" dirty="0">
                <a:solidFill>
                  <a:srgbClr val="000000"/>
                </a:solidFill>
                <a:effectLst/>
                <a:latin typeface="+mn-lt"/>
              </a:rPr>
              <a:t>P-7533126</a:t>
            </a:r>
            <a:endParaRPr lang="en-US" dirty="0">
              <a:latin typeface="+mn-lt"/>
            </a:endParaRPr>
          </a:p>
        </p:txBody>
      </p:sp>
    </p:spTree>
    <p:extLst>
      <p:ext uri="{BB962C8B-B14F-4D97-AF65-F5344CB8AC3E}">
        <p14:creationId xmlns:p14="http://schemas.microsoft.com/office/powerpoint/2010/main" val="2350106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686677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2438400" y="6319447"/>
            <a:ext cx="2743200" cy="365125"/>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599559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2438400" y="6319447"/>
            <a:ext cx="2743200" cy="365125"/>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030695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438400" y="6319447"/>
            <a:ext cx="2743200" cy="365125"/>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640345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829127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3194733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63ECC8-719A-498E-B101-491B6A35558E}" type="slidenum">
              <a:rPr lang="en-US" smtClean="0"/>
              <a:t>‹#›</a:t>
            </a:fld>
            <a:endParaRPr lang="en-US"/>
          </a:p>
        </p:txBody>
      </p:sp>
      <p:pic>
        <p:nvPicPr>
          <p:cNvPr id="8" name="Picture 7"/>
          <p:cNvPicPr>
            <a:picLocks noSelect="1"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5325" y="5796743"/>
            <a:ext cx="1810669" cy="1030313"/>
          </a:xfrm>
          <a:prstGeom prst="rect">
            <a:avLst/>
          </a:prstGeom>
        </p:spPr>
      </p:pic>
    </p:spTree>
    <p:extLst>
      <p:ext uri="{BB962C8B-B14F-4D97-AF65-F5344CB8AC3E}">
        <p14:creationId xmlns:p14="http://schemas.microsoft.com/office/powerpoint/2010/main" val="2338593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A5D36E-EB7C-22AA-8151-E83FF395AB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6AC4B61-6FD1-38F1-5FC7-7ACA904385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926AB82F-F4B2-CEEB-09E7-8A2D75E396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36CBAB-AC3D-41A8-A17B-4FD02C061B28}" type="datetimeFigureOut">
              <a:rPr lang="en-US" smtClean="0"/>
              <a:t>8/2/2024</a:t>
            </a:fld>
            <a:endParaRPr lang="en-US"/>
          </a:p>
        </p:txBody>
      </p:sp>
      <p:sp>
        <p:nvSpPr>
          <p:cNvPr id="5" name="Footer Placeholder 4">
            <a:extLst>
              <a:ext uri="{FF2B5EF4-FFF2-40B4-BE49-F238E27FC236}">
                <a16:creationId xmlns:a16="http://schemas.microsoft.com/office/drawing/2014/main" id="{062B5137-E241-D103-8A65-EAB2BDE0D9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DRAFT – DMS </a:t>
            </a:r>
            <a:r>
              <a:rPr lang="en-US" b="0" i="0" dirty="0">
                <a:solidFill>
                  <a:srgbClr val="000000"/>
                </a:solidFill>
                <a:effectLst/>
                <a:latin typeface="Aptos" panose="020B0004020202020204" pitchFamily="34" charset="0"/>
              </a:rPr>
              <a:t>P-7533126</a:t>
            </a:r>
            <a:endParaRPr lang="en-US" dirty="0"/>
          </a:p>
        </p:txBody>
      </p:sp>
      <p:sp>
        <p:nvSpPr>
          <p:cNvPr id="6" name="Slide Number Placeholder 5">
            <a:extLst>
              <a:ext uri="{FF2B5EF4-FFF2-40B4-BE49-F238E27FC236}">
                <a16:creationId xmlns:a16="http://schemas.microsoft.com/office/drawing/2014/main" id="{75305577-7D86-A081-1FBC-F99AFA28C2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311EC6-E1E9-4F32-B4B1-8E1745AC0DA9}" type="slidenum">
              <a:rPr lang="en-US" smtClean="0"/>
              <a:t>‹#›</a:t>
            </a:fld>
            <a:endParaRPr lang="en-US"/>
          </a:p>
        </p:txBody>
      </p:sp>
    </p:spTree>
    <p:extLst>
      <p:ext uri="{BB962C8B-B14F-4D97-AF65-F5344CB8AC3E}">
        <p14:creationId xmlns:p14="http://schemas.microsoft.com/office/powerpoint/2010/main" val="16579825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microsoft.com/office/2018/10/relationships/comments" Target="../comments/modernComment_107_114FC76A.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microsoft.com/office/2018/10/relationships/comments" Target="../comments/modernComment_111_A8FB49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microsoft.com/office/2018/10/relationships/comments" Target="../comments/modernComment_110_D4444B82.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package" Target="../embeddings/Microsoft_Excel_Worksheet.xlsx"/><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A8EC951-50EE-EF39-9E7F-8CFE04D2320C}"/>
              </a:ext>
            </a:extLst>
          </p:cNvPr>
          <p:cNvSpPr>
            <a:spLocks noGrp="1"/>
          </p:cNvSpPr>
          <p:nvPr>
            <p:ph type="ctrTitle"/>
          </p:nvPr>
        </p:nvSpPr>
        <p:spPr>
          <a:xfrm>
            <a:off x="1524000" y="292403"/>
            <a:ext cx="9144000" cy="1911151"/>
          </a:xfrm>
        </p:spPr>
        <p:txBody>
          <a:bodyPr>
            <a:normAutofit fontScale="90000"/>
          </a:bodyPr>
          <a:lstStyle/>
          <a:p>
            <a:r>
              <a:rPr lang="en-US" dirty="0">
                <a:cs typeface="Calibri Light"/>
              </a:rPr>
              <a:t>Monthly Sample Size Prediction of the Current Population Survey</a:t>
            </a:r>
            <a:endParaRPr lang="en-US" dirty="0"/>
          </a:p>
        </p:txBody>
      </p:sp>
      <p:sp>
        <p:nvSpPr>
          <p:cNvPr id="8" name="Subtitle 7">
            <a:extLst>
              <a:ext uri="{FF2B5EF4-FFF2-40B4-BE49-F238E27FC236}">
                <a16:creationId xmlns:a16="http://schemas.microsoft.com/office/drawing/2014/main" id="{21DCC838-C376-4E49-1258-963BCE3B494C}"/>
              </a:ext>
            </a:extLst>
          </p:cNvPr>
          <p:cNvSpPr>
            <a:spLocks noGrp="1"/>
          </p:cNvSpPr>
          <p:nvPr>
            <p:ph type="subTitle" idx="1"/>
          </p:nvPr>
        </p:nvSpPr>
        <p:spPr>
          <a:xfrm>
            <a:off x="1524000" y="2710089"/>
            <a:ext cx="9144000" cy="1577099"/>
          </a:xfrm>
        </p:spPr>
        <p:txBody>
          <a:bodyPr/>
          <a:lstStyle/>
          <a:p>
            <a:r>
              <a:rPr lang="en-US" b="1" dirty="0"/>
              <a:t>John Jones, Tim Trudell, Brian Shaffer</a:t>
            </a:r>
          </a:p>
          <a:p>
            <a:r>
              <a:rPr lang="en-US" dirty="0"/>
              <a:t>Views expressed in this paper are those of the authors and do not reflect the views or policies of the U.S. Census Bureau or the Bureau of Labor Statistics</a:t>
            </a:r>
          </a:p>
          <a:p>
            <a:endParaRPr lang="en-US" dirty="0"/>
          </a:p>
          <a:p>
            <a:endParaRPr lang="en-US" b="1" dirty="0"/>
          </a:p>
        </p:txBody>
      </p:sp>
      <p:sp>
        <p:nvSpPr>
          <p:cNvPr id="4" name="Slide Number Placeholder 3"/>
          <p:cNvSpPr>
            <a:spLocks noGrp="1"/>
          </p:cNvSpPr>
          <p:nvPr>
            <p:ph type="sldNum" sz="quarter" idx="12"/>
          </p:nvPr>
        </p:nvSpPr>
        <p:spPr>
          <a:xfrm>
            <a:off x="8610600" y="6356350"/>
            <a:ext cx="2743200" cy="365125"/>
          </a:xfrm>
        </p:spPr>
        <p:txBody>
          <a:bodyPr/>
          <a:lstStyle/>
          <a:p>
            <a:fld id="{FC63ECC8-719A-498E-B101-491B6A35558E}" type="slidenum">
              <a:rPr lang="en-US" smtClean="0"/>
              <a:pPr/>
              <a:t>1</a:t>
            </a:fld>
            <a:endParaRPr lang="en-US" dirty="0"/>
          </a:p>
        </p:txBody>
      </p:sp>
      <p:sp>
        <p:nvSpPr>
          <p:cNvPr id="5" name="Title 1"/>
          <p:cNvSpPr txBox="1">
            <a:spLocks/>
          </p:cNvSpPr>
          <p:nvPr/>
        </p:nvSpPr>
        <p:spPr>
          <a:xfrm>
            <a:off x="820881" y="292402"/>
            <a:ext cx="10532919" cy="1094816"/>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3300" b="1" dirty="0">
              <a:solidFill>
                <a:schemeClr val="accent5"/>
              </a:solidFill>
              <a:latin typeface="+mn-lt"/>
            </a:endParaRPr>
          </a:p>
        </p:txBody>
      </p:sp>
      <p:sp>
        <p:nvSpPr>
          <p:cNvPr id="6" name="Subtitle 2"/>
          <p:cNvSpPr txBox="1">
            <a:spLocks/>
          </p:cNvSpPr>
          <p:nvPr/>
        </p:nvSpPr>
        <p:spPr>
          <a:xfrm>
            <a:off x="820881" y="1620199"/>
            <a:ext cx="10820134" cy="4229616"/>
          </a:xfrm>
          <a:prstGeom prst="rect">
            <a:avLst/>
          </a:prstGeom>
        </p:spPr>
        <p:txBody>
          <a:bodyPr vert="horz" lIns="91440" tIns="45720" rIns="91440" bIns="45720" numCol="3" spcCol="2743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spcAft>
                <a:spcPts val="600"/>
              </a:spcAft>
            </a:pPr>
            <a:endParaRPr lang="en-US" sz="1400" dirty="0"/>
          </a:p>
        </p:txBody>
      </p:sp>
      <p:sp>
        <p:nvSpPr>
          <p:cNvPr id="2" name="Footer Placeholder 1">
            <a:extLst>
              <a:ext uri="{FF2B5EF4-FFF2-40B4-BE49-F238E27FC236}">
                <a16:creationId xmlns:a16="http://schemas.microsoft.com/office/drawing/2014/main" id="{DDF73C0C-94ED-E1C3-52C6-18AE4237021B}"/>
              </a:ext>
            </a:extLst>
          </p:cNvPr>
          <p:cNvSpPr>
            <a:spLocks noGrp="1"/>
          </p:cNvSpPr>
          <p:nvPr>
            <p:ph type="ftr" sz="quarter" idx="11"/>
          </p:nvPr>
        </p:nvSpPr>
        <p:spPr>
          <a:xfrm>
            <a:off x="4038600" y="4459672"/>
            <a:ext cx="4114800" cy="2261804"/>
          </a:xfrm>
        </p:spPr>
        <p:txBody>
          <a:bodyPr/>
          <a:lstStyle/>
          <a:p>
            <a:r>
              <a:rPr lang="en-US" dirty="0"/>
              <a:t>The Census Bureau has reviewed this data product to ensure appropriate access, use, and disclosure avoidance protection of the confidential source data used to produce this product (Data Management System (DMS) number: P-7533126, Disclosure Review Board (DRB) approval number: CBDRB-FY24-POP001-0080) </a:t>
            </a:r>
          </a:p>
        </p:txBody>
      </p:sp>
    </p:spTree>
    <p:extLst>
      <p:ext uri="{BB962C8B-B14F-4D97-AF65-F5344CB8AC3E}">
        <p14:creationId xmlns:p14="http://schemas.microsoft.com/office/powerpoint/2010/main" val="4793874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3DA29-7E9A-C618-20F2-DB19700BE576}"/>
              </a:ext>
            </a:extLst>
          </p:cNvPr>
          <p:cNvSpPr>
            <a:spLocks noGrp="1"/>
          </p:cNvSpPr>
          <p:nvPr>
            <p:ph type="title"/>
          </p:nvPr>
        </p:nvSpPr>
        <p:spPr>
          <a:xfrm>
            <a:off x="838200" y="136526"/>
            <a:ext cx="10515600" cy="881114"/>
          </a:xfrm>
        </p:spPr>
        <p:txBody>
          <a:bodyPr/>
          <a:lstStyle/>
          <a:p>
            <a:r>
              <a:rPr lang="en-US" dirty="0"/>
              <a:t>			Annual Sample Schedule</a:t>
            </a:r>
          </a:p>
        </p:txBody>
      </p:sp>
      <p:graphicFrame>
        <p:nvGraphicFramePr>
          <p:cNvPr id="5" name="Content Placeholder 4">
            <a:extLst>
              <a:ext uri="{FF2B5EF4-FFF2-40B4-BE49-F238E27FC236}">
                <a16:creationId xmlns:a16="http://schemas.microsoft.com/office/drawing/2014/main" id="{06245146-2F0E-6424-B79D-8D45A83011AF}"/>
              </a:ext>
            </a:extLst>
          </p:cNvPr>
          <p:cNvGraphicFramePr>
            <a:graphicFrameLocks noGrp="1"/>
          </p:cNvGraphicFramePr>
          <p:nvPr>
            <p:ph idx="1"/>
            <p:extLst>
              <p:ext uri="{D42A27DB-BD31-4B8C-83A1-F6EECF244321}">
                <p14:modId xmlns:p14="http://schemas.microsoft.com/office/powerpoint/2010/main" val="1668240321"/>
              </p:ext>
            </p:extLst>
          </p:nvPr>
        </p:nvGraphicFramePr>
        <p:xfrm>
          <a:off x="1932039" y="1017640"/>
          <a:ext cx="8642559" cy="5475242"/>
        </p:xfrm>
        <a:graphic>
          <a:graphicData uri="http://schemas.openxmlformats.org/drawingml/2006/table">
            <a:tbl>
              <a:tblPr/>
              <a:tblGrid>
                <a:gridCol w="990077">
                  <a:extLst>
                    <a:ext uri="{9D8B030D-6E8A-4147-A177-3AD203B41FA5}">
                      <a16:colId xmlns:a16="http://schemas.microsoft.com/office/drawing/2014/main" val="1672019869"/>
                    </a:ext>
                  </a:extLst>
                </a:gridCol>
                <a:gridCol w="990077">
                  <a:extLst>
                    <a:ext uri="{9D8B030D-6E8A-4147-A177-3AD203B41FA5}">
                      <a16:colId xmlns:a16="http://schemas.microsoft.com/office/drawing/2014/main" val="3117712590"/>
                    </a:ext>
                  </a:extLst>
                </a:gridCol>
                <a:gridCol w="1712009">
                  <a:extLst>
                    <a:ext uri="{9D8B030D-6E8A-4147-A177-3AD203B41FA5}">
                      <a16:colId xmlns:a16="http://schemas.microsoft.com/office/drawing/2014/main" val="665506208"/>
                    </a:ext>
                  </a:extLst>
                </a:gridCol>
                <a:gridCol w="412533">
                  <a:extLst>
                    <a:ext uri="{9D8B030D-6E8A-4147-A177-3AD203B41FA5}">
                      <a16:colId xmlns:a16="http://schemas.microsoft.com/office/drawing/2014/main" val="3521849641"/>
                    </a:ext>
                  </a:extLst>
                </a:gridCol>
                <a:gridCol w="412533">
                  <a:extLst>
                    <a:ext uri="{9D8B030D-6E8A-4147-A177-3AD203B41FA5}">
                      <a16:colId xmlns:a16="http://schemas.microsoft.com/office/drawing/2014/main" val="2353274759"/>
                    </a:ext>
                  </a:extLst>
                </a:gridCol>
                <a:gridCol w="412533">
                  <a:extLst>
                    <a:ext uri="{9D8B030D-6E8A-4147-A177-3AD203B41FA5}">
                      <a16:colId xmlns:a16="http://schemas.microsoft.com/office/drawing/2014/main" val="3346932955"/>
                    </a:ext>
                  </a:extLst>
                </a:gridCol>
                <a:gridCol w="412533">
                  <a:extLst>
                    <a:ext uri="{9D8B030D-6E8A-4147-A177-3AD203B41FA5}">
                      <a16:colId xmlns:a16="http://schemas.microsoft.com/office/drawing/2014/main" val="376617695"/>
                    </a:ext>
                  </a:extLst>
                </a:gridCol>
                <a:gridCol w="412533">
                  <a:extLst>
                    <a:ext uri="{9D8B030D-6E8A-4147-A177-3AD203B41FA5}">
                      <a16:colId xmlns:a16="http://schemas.microsoft.com/office/drawing/2014/main" val="1313436638"/>
                    </a:ext>
                  </a:extLst>
                </a:gridCol>
                <a:gridCol w="412533">
                  <a:extLst>
                    <a:ext uri="{9D8B030D-6E8A-4147-A177-3AD203B41FA5}">
                      <a16:colId xmlns:a16="http://schemas.microsoft.com/office/drawing/2014/main" val="2336092768"/>
                    </a:ext>
                  </a:extLst>
                </a:gridCol>
                <a:gridCol w="412533">
                  <a:extLst>
                    <a:ext uri="{9D8B030D-6E8A-4147-A177-3AD203B41FA5}">
                      <a16:colId xmlns:a16="http://schemas.microsoft.com/office/drawing/2014/main" val="3259506987"/>
                    </a:ext>
                  </a:extLst>
                </a:gridCol>
                <a:gridCol w="412533">
                  <a:extLst>
                    <a:ext uri="{9D8B030D-6E8A-4147-A177-3AD203B41FA5}">
                      <a16:colId xmlns:a16="http://schemas.microsoft.com/office/drawing/2014/main" val="3002204382"/>
                    </a:ext>
                  </a:extLst>
                </a:gridCol>
                <a:gridCol w="412533">
                  <a:extLst>
                    <a:ext uri="{9D8B030D-6E8A-4147-A177-3AD203B41FA5}">
                      <a16:colId xmlns:a16="http://schemas.microsoft.com/office/drawing/2014/main" val="4018384334"/>
                    </a:ext>
                  </a:extLst>
                </a:gridCol>
                <a:gridCol w="412533">
                  <a:extLst>
                    <a:ext uri="{9D8B030D-6E8A-4147-A177-3AD203B41FA5}">
                      <a16:colId xmlns:a16="http://schemas.microsoft.com/office/drawing/2014/main" val="3094953441"/>
                    </a:ext>
                  </a:extLst>
                </a:gridCol>
                <a:gridCol w="412533">
                  <a:extLst>
                    <a:ext uri="{9D8B030D-6E8A-4147-A177-3AD203B41FA5}">
                      <a16:colId xmlns:a16="http://schemas.microsoft.com/office/drawing/2014/main" val="2830009282"/>
                    </a:ext>
                  </a:extLst>
                </a:gridCol>
                <a:gridCol w="412533">
                  <a:extLst>
                    <a:ext uri="{9D8B030D-6E8A-4147-A177-3AD203B41FA5}">
                      <a16:colId xmlns:a16="http://schemas.microsoft.com/office/drawing/2014/main" val="3871986199"/>
                    </a:ext>
                  </a:extLst>
                </a:gridCol>
              </a:tblGrid>
              <a:tr h="144526">
                <a:tc>
                  <a:txBody>
                    <a:bodyPr/>
                    <a:lstStyle/>
                    <a:p>
                      <a:pPr algn="ctr" fontAlgn="b"/>
                      <a:r>
                        <a:rPr lang="en-US" sz="700" b="1" i="0" u="none" strike="noStrike">
                          <a:solidFill>
                            <a:srgbClr val="000000"/>
                          </a:solidFill>
                          <a:effectLst/>
                          <a:latin typeface="Calibri" panose="020F0502020204030204" pitchFamily="34" charset="0"/>
                        </a:rPr>
                        <a:t>Year</a:t>
                      </a:r>
                    </a:p>
                  </a:txBody>
                  <a:tcPr marL="5979" marR="5979" marT="5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700" b="1" i="0" u="none" strike="noStrike">
                          <a:solidFill>
                            <a:srgbClr val="000000"/>
                          </a:solidFill>
                          <a:effectLst/>
                          <a:latin typeface="Calibri" panose="020F0502020204030204" pitchFamily="34" charset="0"/>
                        </a:rPr>
                        <a:t>Month</a:t>
                      </a:r>
                    </a:p>
                  </a:txBody>
                  <a:tcPr marL="5979" marR="5979" marT="5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700" b="1" i="0" u="none" strike="noStrike">
                          <a:solidFill>
                            <a:srgbClr val="000000"/>
                          </a:solidFill>
                          <a:effectLst/>
                          <a:latin typeface="Calibri" panose="020F0502020204030204" pitchFamily="34" charset="0"/>
                        </a:rPr>
                        <a:t>Activity</a:t>
                      </a:r>
                    </a:p>
                  </a:txBody>
                  <a:tcPr marL="5979" marR="5979" marT="597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700" b="1" i="0" u="none" strike="noStrike">
                          <a:solidFill>
                            <a:srgbClr val="000000"/>
                          </a:solidFill>
                          <a:effectLst/>
                          <a:latin typeface="Calibri" panose="020F0502020204030204" pitchFamily="34" charset="0"/>
                        </a:rPr>
                        <a:t>A</a:t>
                      </a:r>
                    </a:p>
                  </a:txBody>
                  <a:tcPr marL="5979" marR="5979" marT="59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1" i="0" u="none" strike="noStrike">
                          <a:solidFill>
                            <a:srgbClr val="000000"/>
                          </a:solidFill>
                          <a:effectLst/>
                          <a:latin typeface="Calibri" panose="020F0502020204030204" pitchFamily="34" charset="0"/>
                        </a:rPr>
                        <a:t>B</a:t>
                      </a:r>
                    </a:p>
                  </a:txBody>
                  <a:tcPr marL="5979" marR="5979" marT="59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1" i="0" u="none" strike="noStrike">
                          <a:solidFill>
                            <a:srgbClr val="000000"/>
                          </a:solidFill>
                          <a:effectLst/>
                          <a:latin typeface="Calibri" panose="020F0502020204030204" pitchFamily="34" charset="0"/>
                        </a:rPr>
                        <a:t>C</a:t>
                      </a:r>
                    </a:p>
                  </a:txBody>
                  <a:tcPr marL="5979" marR="5979" marT="59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1" i="0" u="none" strike="noStrike">
                          <a:solidFill>
                            <a:srgbClr val="000000"/>
                          </a:solidFill>
                          <a:effectLst/>
                          <a:latin typeface="Calibri" panose="020F0502020204030204" pitchFamily="34" charset="0"/>
                        </a:rPr>
                        <a:t>D</a:t>
                      </a:r>
                    </a:p>
                  </a:txBody>
                  <a:tcPr marL="5979" marR="5979" marT="59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1" i="0" u="none" strike="noStrike">
                          <a:solidFill>
                            <a:srgbClr val="000000"/>
                          </a:solidFill>
                          <a:effectLst/>
                          <a:latin typeface="Calibri" panose="020F0502020204030204" pitchFamily="34" charset="0"/>
                        </a:rPr>
                        <a:t>E</a:t>
                      </a:r>
                    </a:p>
                  </a:txBody>
                  <a:tcPr marL="5979" marR="5979" marT="59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1" i="0" u="none" strike="noStrike">
                          <a:solidFill>
                            <a:srgbClr val="000000"/>
                          </a:solidFill>
                          <a:effectLst/>
                          <a:latin typeface="Calibri" panose="020F0502020204030204" pitchFamily="34" charset="0"/>
                        </a:rPr>
                        <a:t>F</a:t>
                      </a:r>
                    </a:p>
                  </a:txBody>
                  <a:tcPr marL="5979" marR="5979" marT="59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700" b="1" i="0" u="none" strike="noStrike">
                          <a:solidFill>
                            <a:srgbClr val="000000"/>
                          </a:solidFill>
                          <a:effectLst/>
                          <a:latin typeface="Calibri" panose="020F0502020204030204" pitchFamily="34" charset="0"/>
                        </a:rPr>
                        <a:t>G</a:t>
                      </a:r>
                    </a:p>
                  </a:txBody>
                  <a:tcPr marL="5979" marR="5979" marT="59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r" fontAlgn="b"/>
                      <a:r>
                        <a:rPr lang="en-US" sz="700" b="1" i="0" u="none" strike="noStrike">
                          <a:solidFill>
                            <a:srgbClr val="000000"/>
                          </a:solidFill>
                          <a:effectLst/>
                          <a:latin typeface="Calibri" panose="020F0502020204030204" pitchFamily="34" charset="0"/>
                        </a:rPr>
                        <a:t>H</a:t>
                      </a:r>
                    </a:p>
                  </a:txBody>
                  <a:tcPr marL="5979" marR="5979" marT="59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r" fontAlgn="b"/>
                      <a:r>
                        <a:rPr lang="en-US" sz="700" b="1" i="0" u="none" strike="noStrike">
                          <a:solidFill>
                            <a:srgbClr val="000000"/>
                          </a:solidFill>
                          <a:effectLst/>
                          <a:latin typeface="Calibri" panose="020F0502020204030204" pitchFamily="34" charset="0"/>
                        </a:rPr>
                        <a:t>I</a:t>
                      </a:r>
                    </a:p>
                  </a:txBody>
                  <a:tcPr marL="5979" marR="5979" marT="59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r" fontAlgn="b"/>
                      <a:r>
                        <a:rPr lang="en-US" sz="700" b="1" i="0" u="none" strike="noStrike">
                          <a:solidFill>
                            <a:srgbClr val="000000"/>
                          </a:solidFill>
                          <a:effectLst/>
                          <a:latin typeface="Calibri" panose="020F0502020204030204" pitchFamily="34" charset="0"/>
                        </a:rPr>
                        <a:t>J</a:t>
                      </a:r>
                    </a:p>
                  </a:txBody>
                  <a:tcPr marL="5979" marR="5979" marT="59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r" fontAlgn="b"/>
                      <a:r>
                        <a:rPr lang="en-US" sz="700" b="1" i="0" u="none" strike="noStrike">
                          <a:solidFill>
                            <a:srgbClr val="000000"/>
                          </a:solidFill>
                          <a:effectLst/>
                          <a:latin typeface="Calibri" panose="020F0502020204030204" pitchFamily="34" charset="0"/>
                        </a:rPr>
                        <a:t>K</a:t>
                      </a:r>
                    </a:p>
                  </a:txBody>
                  <a:tcPr marL="5979" marR="5979" marT="59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r" fontAlgn="b"/>
                      <a:r>
                        <a:rPr lang="en-US" sz="700" b="1" i="0" u="none" strike="noStrike">
                          <a:solidFill>
                            <a:srgbClr val="000000"/>
                          </a:solidFill>
                          <a:effectLst/>
                          <a:latin typeface="Calibri" panose="020F0502020204030204" pitchFamily="34" charset="0"/>
                        </a:rPr>
                        <a:t>L</a:t>
                      </a:r>
                    </a:p>
                  </a:txBody>
                  <a:tcPr marL="5979" marR="5979" marT="59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4129971140"/>
                  </a:ext>
                </a:extLst>
              </a:tr>
              <a:tr h="136153">
                <a:tc rowSpan="3">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gridSpan="13">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w="6350" cap="flat" cmpd="sng" algn="ctr">
                      <a:solidFill>
                        <a:srgbClr val="000000"/>
                      </a:solidFill>
                      <a:prstDash val="solid"/>
                      <a:round/>
                      <a:headEnd type="none" w="med" len="med"/>
                      <a:tailEnd type="none" w="med" len="med"/>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29021959"/>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Mar</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gridSpan="13">
                  <a:txBody>
                    <a:bodyPr/>
                    <a:lstStyle/>
                    <a:p>
                      <a:pPr algn="l" fontAlgn="b"/>
                      <a:r>
                        <a:rPr lang="en-US" sz="700" b="1" i="0" u="none" strike="noStrike">
                          <a:solidFill>
                            <a:srgbClr val="000000"/>
                          </a:solidFill>
                          <a:effectLst/>
                          <a:latin typeface="Calibri" panose="020F0502020204030204" pitchFamily="34" charset="0"/>
                        </a:rPr>
                        <a:t>SAMPLE  SELECTION</a:t>
                      </a:r>
                    </a:p>
                  </a:txBody>
                  <a:tcPr marL="5979" marR="5979" marT="5979"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6181441"/>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 </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gridSpan="13">
                  <a:txBody>
                    <a:bodyPr/>
                    <a:lstStyle/>
                    <a:p>
                      <a:pPr algn="l" fontAlgn="b"/>
                      <a:endParaRPr lang="en-US" sz="700" b="1"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95445642"/>
                  </a:ext>
                </a:extLst>
              </a:tr>
              <a:tr h="144526">
                <a:tc>
                  <a:txBody>
                    <a:bodyPr/>
                    <a:lstStyle/>
                    <a:p>
                      <a:pPr algn="ctr" fontAlgn="b"/>
                      <a:r>
                        <a:rPr lang="en-US" sz="700" b="1" i="0" u="none" strike="noStrike">
                          <a:solidFill>
                            <a:srgbClr val="000000"/>
                          </a:solidFill>
                          <a:effectLst/>
                          <a:latin typeface="Calibri" panose="020F0502020204030204" pitchFamily="34" charset="0"/>
                        </a:rPr>
                        <a:t>1</a:t>
                      </a:r>
                    </a:p>
                  </a:txBody>
                  <a:tcPr marL="5979" marR="5979" marT="5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l" fontAlgn="b"/>
                      <a:r>
                        <a:rPr lang="en-US" sz="700" b="1" i="0" u="none" strike="noStrike">
                          <a:solidFill>
                            <a:srgbClr val="000000"/>
                          </a:solidFill>
                          <a:effectLst/>
                          <a:latin typeface="Calibri" panose="020F0502020204030204" pitchFamily="34" charset="0"/>
                        </a:rPr>
                        <a:t>May</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gridSpan="13">
                  <a:txBody>
                    <a:bodyPr/>
                    <a:lstStyle/>
                    <a:p>
                      <a:pPr algn="l" fontAlgn="b"/>
                      <a:r>
                        <a:rPr lang="en-US" sz="700" b="1" i="0" u="none" strike="noStrike">
                          <a:solidFill>
                            <a:srgbClr val="000000"/>
                          </a:solidFill>
                          <a:effectLst/>
                          <a:latin typeface="Calibri" panose="020F0502020204030204" pitchFamily="34" charset="0"/>
                        </a:rPr>
                        <a:t>LOAD  SAMPLE  INTO  DATABASE</a:t>
                      </a:r>
                    </a:p>
                  </a:txBody>
                  <a:tcPr marL="5979" marR="5979" marT="5979"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61876360"/>
                  </a:ext>
                </a:extLst>
              </a:tr>
              <a:tr h="144526">
                <a:tc rowSpan="3">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l" fontAlgn="b"/>
                      <a:r>
                        <a:rPr lang="en-US" sz="700" b="1" i="0" u="none" strike="noStrike">
                          <a:solidFill>
                            <a:srgbClr val="000000"/>
                          </a:solidFill>
                          <a:effectLst/>
                          <a:latin typeface="Calibri" panose="020F0502020204030204" pitchFamily="34" charset="0"/>
                        </a:rPr>
                        <a:t> </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gridSpan="13">
                  <a:txBody>
                    <a:bodyPr/>
                    <a:lstStyle/>
                    <a:p>
                      <a:pPr algn="l" fontAlgn="b"/>
                      <a:endParaRPr lang="en-US" sz="700" b="1"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01342766"/>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Sep</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gridSpan="13">
                  <a:txBody>
                    <a:bodyPr/>
                    <a:lstStyle/>
                    <a:p>
                      <a:pPr algn="l" fontAlgn="b"/>
                      <a:r>
                        <a:rPr lang="en-US" sz="700" b="1" i="0" u="none" strike="noStrike">
                          <a:solidFill>
                            <a:srgbClr val="000000"/>
                          </a:solidFill>
                          <a:effectLst/>
                          <a:latin typeface="Calibri" panose="020F0502020204030204" pitchFamily="34" charset="0"/>
                        </a:rPr>
                        <a:t>M1 : ADDITION TO FRAME</a:t>
                      </a:r>
                    </a:p>
                  </a:txBody>
                  <a:tcPr marL="5979" marR="5979" marT="5979"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42992185"/>
                  </a:ext>
                </a:extLst>
              </a:tr>
              <a:tr h="136153">
                <a:tc vMerge="1">
                  <a:txBody>
                    <a:bodyPr/>
                    <a:lstStyle/>
                    <a:p>
                      <a:endParaRPr lang="en-US"/>
                    </a:p>
                  </a:txBody>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gridSpan="13">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27611941"/>
                  </a:ext>
                </a:extLst>
              </a:tr>
              <a:tr h="144526">
                <a:tc rowSpan="5">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l" fontAlgn="b"/>
                      <a:r>
                        <a:rPr lang="en-US" sz="700" b="1" i="0" u="none" strike="noStrike">
                          <a:solidFill>
                            <a:srgbClr val="000000"/>
                          </a:solidFill>
                          <a:effectLst/>
                          <a:latin typeface="Calibri" panose="020F0502020204030204" pitchFamily="34" charset="0"/>
                        </a:rPr>
                        <a:t>Jan</a:t>
                      </a:r>
                    </a:p>
                  </a:txBody>
                  <a:tcPr marL="5979" marR="5979" marT="597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rowSpan="2" gridSpan="13">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w="6350" cap="flat" cmpd="sng" algn="ctr">
                      <a:solidFill>
                        <a:srgbClr val="000000"/>
                      </a:solidFill>
                      <a:prstDash val="solid"/>
                      <a:round/>
                      <a:headEnd type="none" w="med" len="med"/>
                      <a:tailEnd type="none" w="med" len="med"/>
                    </a:lnT>
                    <a:lnB>
                      <a:noFill/>
                    </a:lnB>
                    <a:no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extLst>
                  <a:ext uri="{0D108BD9-81ED-4DB2-BD59-A6C34878D82A}">
                    <a16:rowId xmlns:a16="http://schemas.microsoft.com/office/drawing/2014/main" val="1701987422"/>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Feb</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gridSpan="13"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608078926"/>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Mar</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gridSpan="4">
                  <a:txBody>
                    <a:bodyPr/>
                    <a:lstStyle/>
                    <a:p>
                      <a:pPr algn="l" fontAlgn="b"/>
                      <a:r>
                        <a:rPr lang="en-US" sz="700" b="1" i="0" u="none" strike="noStrike">
                          <a:solidFill>
                            <a:srgbClr val="000000"/>
                          </a:solidFill>
                          <a:effectLst/>
                          <a:latin typeface="Calibri" panose="020F0502020204030204" pitchFamily="34" charset="0"/>
                        </a:rPr>
                        <a:t>M2 : ADDITION TO FRAME</a:t>
                      </a:r>
                    </a:p>
                  </a:txBody>
                  <a:tcPr marL="5979" marR="5979" marT="5979"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extLst>
                  <a:ext uri="{0D108BD9-81ED-4DB2-BD59-A6C34878D82A}">
                    <a16:rowId xmlns:a16="http://schemas.microsoft.com/office/drawing/2014/main" val="1355137670"/>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Apr</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r" fontAlgn="b"/>
                      <a:r>
                        <a:rPr lang="en-US" sz="700" b="0" i="0" u="none" strike="noStrike">
                          <a:solidFill>
                            <a:srgbClr val="000000"/>
                          </a:solidFill>
                          <a:effectLst/>
                          <a:latin typeface="Calibri" panose="020F0502020204030204" pitchFamily="34" charset="0"/>
                        </a:rPr>
                        <a:t>1</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extLst>
                  <a:ext uri="{0D108BD9-81ED-4DB2-BD59-A6C34878D82A}">
                    <a16:rowId xmlns:a16="http://schemas.microsoft.com/office/drawing/2014/main" val="2303295711"/>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May</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r" fontAlgn="b"/>
                      <a:r>
                        <a:rPr lang="en-US" sz="700" b="0" i="0" u="none" strike="noStrike">
                          <a:solidFill>
                            <a:srgbClr val="000000"/>
                          </a:solidFill>
                          <a:effectLst/>
                          <a:latin typeface="Calibri" panose="020F0502020204030204" pitchFamily="34" charset="0"/>
                        </a:rPr>
                        <a:t>2</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1</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extLst>
                  <a:ext uri="{0D108BD9-81ED-4DB2-BD59-A6C34878D82A}">
                    <a16:rowId xmlns:a16="http://schemas.microsoft.com/office/drawing/2014/main" val="1789575936"/>
                  </a:ext>
                </a:extLst>
              </a:tr>
              <a:tr h="144526">
                <a:tc>
                  <a:txBody>
                    <a:bodyPr/>
                    <a:lstStyle/>
                    <a:p>
                      <a:pPr algn="ctr" fontAlgn="b"/>
                      <a:r>
                        <a:rPr lang="en-US" sz="700" b="1" i="0" u="none" strike="noStrike">
                          <a:solidFill>
                            <a:srgbClr val="000000"/>
                          </a:solidFill>
                          <a:effectLst/>
                          <a:latin typeface="Calibri" panose="020F0502020204030204" pitchFamily="34" charset="0"/>
                        </a:rPr>
                        <a:t>2</a:t>
                      </a:r>
                    </a:p>
                  </a:txBody>
                  <a:tcPr marL="5979" marR="5979" marT="5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l" fontAlgn="b"/>
                      <a:r>
                        <a:rPr lang="en-US" sz="700" b="1" i="0" u="none" strike="noStrike">
                          <a:solidFill>
                            <a:srgbClr val="000000"/>
                          </a:solidFill>
                          <a:effectLst/>
                          <a:latin typeface="Calibri" panose="020F0502020204030204" pitchFamily="34" charset="0"/>
                        </a:rPr>
                        <a:t>Jun</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r" fontAlgn="b"/>
                      <a:r>
                        <a:rPr lang="en-US" sz="700" b="0" i="0" u="none" strike="noStrike">
                          <a:solidFill>
                            <a:srgbClr val="000000"/>
                          </a:solidFill>
                          <a:effectLst/>
                          <a:latin typeface="Calibri" panose="020F0502020204030204" pitchFamily="34" charset="0"/>
                        </a:rPr>
                        <a:t>3</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2</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1</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extLst>
                  <a:ext uri="{0D108BD9-81ED-4DB2-BD59-A6C34878D82A}">
                    <a16:rowId xmlns:a16="http://schemas.microsoft.com/office/drawing/2014/main" val="1224037177"/>
                  </a:ext>
                </a:extLst>
              </a:tr>
              <a:tr h="144526">
                <a:tc rowSpan="6">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l" fontAlgn="b"/>
                      <a:r>
                        <a:rPr lang="en-US" sz="700" b="1" i="0" u="none" strike="noStrike">
                          <a:solidFill>
                            <a:srgbClr val="000000"/>
                          </a:solidFill>
                          <a:effectLst/>
                          <a:latin typeface="Calibri" panose="020F0502020204030204" pitchFamily="34" charset="0"/>
                        </a:rPr>
                        <a:t>Jul</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r" fontAlgn="b"/>
                      <a:r>
                        <a:rPr lang="en-US" sz="700" b="0" i="0" u="none" strike="noStrike">
                          <a:solidFill>
                            <a:srgbClr val="000000"/>
                          </a:solidFill>
                          <a:effectLst/>
                          <a:latin typeface="Calibri" panose="020F0502020204030204" pitchFamily="34" charset="0"/>
                        </a:rPr>
                        <a:t>4</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3</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2</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1</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extLst>
                  <a:ext uri="{0D108BD9-81ED-4DB2-BD59-A6C34878D82A}">
                    <a16:rowId xmlns:a16="http://schemas.microsoft.com/office/drawing/2014/main" val="1719474781"/>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Aug</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4</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3</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2</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1</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extLst>
                  <a:ext uri="{0D108BD9-81ED-4DB2-BD59-A6C34878D82A}">
                    <a16:rowId xmlns:a16="http://schemas.microsoft.com/office/drawing/2014/main" val="296307484"/>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Sep</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r>
                        <a:rPr lang="en-US" sz="700" b="1" i="0" u="none" strike="noStrike">
                          <a:solidFill>
                            <a:srgbClr val="000000"/>
                          </a:solidFill>
                          <a:effectLst/>
                          <a:latin typeface="Calibri" panose="020F0502020204030204" pitchFamily="34" charset="0"/>
                        </a:rPr>
                        <a:t>M3 : ADDITION </a:t>
                      </a:r>
                    </a:p>
                  </a:txBody>
                  <a:tcPr marL="5979" marR="5979" marT="5979" marB="0" anchor="b">
                    <a:lnL>
                      <a:noFill/>
                    </a:lnL>
                    <a:lnR>
                      <a:noFill/>
                    </a:lnR>
                    <a:lnT>
                      <a:noFill/>
                    </a:lnT>
                    <a:lnB>
                      <a:noFill/>
                    </a:lnB>
                    <a:no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4</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3</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2</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1</a:t>
                      </a:r>
                    </a:p>
                  </a:txBody>
                  <a:tcPr marL="5979" marR="5979" marT="5979" marB="0" anchor="b">
                    <a:lnL>
                      <a:noFill/>
                    </a:lnL>
                    <a:lnR>
                      <a:noFill/>
                    </a:lnR>
                    <a:lnT>
                      <a:noFill/>
                    </a:lnT>
                    <a:lnB>
                      <a:noFill/>
                    </a:lnB>
                    <a:solidFill>
                      <a:srgbClr val="FFFF00"/>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extLst>
                  <a:ext uri="{0D108BD9-81ED-4DB2-BD59-A6C34878D82A}">
                    <a16:rowId xmlns:a16="http://schemas.microsoft.com/office/drawing/2014/main" val="3518031317"/>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Oct</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r>
                        <a:rPr lang="en-US" sz="700" b="1" i="0" u="none" strike="noStrike">
                          <a:solidFill>
                            <a:srgbClr val="000000"/>
                          </a:solidFill>
                          <a:effectLst/>
                          <a:latin typeface="Calibri" panose="020F0502020204030204" pitchFamily="34" charset="0"/>
                        </a:rPr>
                        <a:t>TO FRAME</a:t>
                      </a:r>
                    </a:p>
                  </a:txBody>
                  <a:tcPr marL="5979" marR="5979" marT="5979" marB="0" anchor="b">
                    <a:lnL>
                      <a:noFill/>
                    </a:lnL>
                    <a:lnR>
                      <a:noFill/>
                    </a:lnR>
                    <a:lnT>
                      <a:noFill/>
                    </a:lnT>
                    <a:lnB>
                      <a:noFill/>
                    </a:lnB>
                    <a:no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4</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3</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2</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1</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extLst>
                  <a:ext uri="{0D108BD9-81ED-4DB2-BD59-A6C34878D82A}">
                    <a16:rowId xmlns:a16="http://schemas.microsoft.com/office/drawing/2014/main" val="2552118794"/>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Nov</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4</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3</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2</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1</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extLst>
                  <a:ext uri="{0D108BD9-81ED-4DB2-BD59-A6C34878D82A}">
                    <a16:rowId xmlns:a16="http://schemas.microsoft.com/office/drawing/2014/main" val="3883694875"/>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Dec</a:t>
                      </a:r>
                    </a:p>
                  </a:txBody>
                  <a:tcPr marL="5979" marR="5979" marT="5979"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4</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3</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2</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1</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extLst>
                  <a:ext uri="{0D108BD9-81ED-4DB2-BD59-A6C34878D82A}">
                    <a16:rowId xmlns:a16="http://schemas.microsoft.com/office/drawing/2014/main" val="860298399"/>
                  </a:ext>
                </a:extLst>
              </a:tr>
              <a:tr h="144526">
                <a:tc rowSpan="5">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l" fontAlgn="b"/>
                      <a:r>
                        <a:rPr lang="en-US" sz="700" b="1" i="0" u="none" strike="noStrike">
                          <a:solidFill>
                            <a:srgbClr val="000000"/>
                          </a:solidFill>
                          <a:effectLst/>
                          <a:latin typeface="Calibri" panose="020F0502020204030204" pitchFamily="34" charset="0"/>
                        </a:rPr>
                        <a:t>Jan</a:t>
                      </a:r>
                    </a:p>
                  </a:txBody>
                  <a:tcPr marL="5979" marR="5979" marT="597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rowSpan="2" gridSpan="7">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a:txBody>
                    <a:bodyPr/>
                    <a:lstStyle/>
                    <a:p>
                      <a:pPr algn="r" fontAlgn="b"/>
                      <a:r>
                        <a:rPr lang="en-US" sz="700" b="0" i="0" u="none" strike="noStrike">
                          <a:solidFill>
                            <a:srgbClr val="000000"/>
                          </a:solidFill>
                          <a:effectLst/>
                          <a:latin typeface="Calibri" panose="020F0502020204030204" pitchFamily="34" charset="0"/>
                        </a:rPr>
                        <a:t>4</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3</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2</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1</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extLst>
                  <a:ext uri="{0D108BD9-81ED-4DB2-BD59-A6C34878D82A}">
                    <a16:rowId xmlns:a16="http://schemas.microsoft.com/office/drawing/2014/main" val="3718256198"/>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Feb</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gridSpan="7"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4</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3</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2</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1</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extLst>
                  <a:ext uri="{0D108BD9-81ED-4DB2-BD59-A6C34878D82A}">
                    <a16:rowId xmlns:a16="http://schemas.microsoft.com/office/drawing/2014/main" val="1591245466"/>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Mar</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gridSpan="4">
                  <a:txBody>
                    <a:bodyPr/>
                    <a:lstStyle/>
                    <a:p>
                      <a:pPr algn="l" fontAlgn="b"/>
                      <a:r>
                        <a:rPr lang="en-US" sz="700" b="1" i="0" u="none" strike="noStrike">
                          <a:solidFill>
                            <a:srgbClr val="000000"/>
                          </a:solidFill>
                          <a:effectLst/>
                          <a:latin typeface="Calibri" panose="020F0502020204030204" pitchFamily="34" charset="0"/>
                        </a:rPr>
                        <a:t>M4 : ADDITION TO FRAME</a:t>
                      </a:r>
                    </a:p>
                  </a:txBody>
                  <a:tcPr marL="5979" marR="5979" marT="5979"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4</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3</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2</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1</a:t>
                      </a:r>
                    </a:p>
                  </a:txBody>
                  <a:tcPr marL="5979" marR="5979" marT="5979" marB="0" anchor="b">
                    <a:lnL>
                      <a:noFill/>
                    </a:lnL>
                    <a:lnR>
                      <a:noFill/>
                    </a:lnR>
                    <a:lnT>
                      <a:noFill/>
                    </a:lnT>
                    <a:lnB>
                      <a:noFill/>
                    </a:lnB>
                    <a:solidFill>
                      <a:srgbClr val="BDD7EE"/>
                    </a:solidFill>
                  </a:tcPr>
                </a:tc>
                <a:extLst>
                  <a:ext uri="{0D108BD9-81ED-4DB2-BD59-A6C34878D82A}">
                    <a16:rowId xmlns:a16="http://schemas.microsoft.com/office/drawing/2014/main" val="1968552056"/>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Apr</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r" fontAlgn="b"/>
                      <a:r>
                        <a:rPr lang="en-US" sz="700" b="0" i="0" u="none" strike="noStrike">
                          <a:solidFill>
                            <a:srgbClr val="000000"/>
                          </a:solidFill>
                          <a:effectLst/>
                          <a:latin typeface="Calibri" panose="020F0502020204030204" pitchFamily="34" charset="0"/>
                        </a:rPr>
                        <a:t>5</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4</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3</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2</a:t>
                      </a:r>
                    </a:p>
                  </a:txBody>
                  <a:tcPr marL="5979" marR="5979" marT="5979" marB="0" anchor="b">
                    <a:lnL>
                      <a:noFill/>
                    </a:lnL>
                    <a:lnR>
                      <a:noFill/>
                    </a:lnR>
                    <a:lnT>
                      <a:noFill/>
                    </a:lnT>
                    <a:lnB>
                      <a:noFill/>
                    </a:lnB>
                    <a:solidFill>
                      <a:srgbClr val="BDD7EE"/>
                    </a:solidFill>
                  </a:tcPr>
                </a:tc>
                <a:extLst>
                  <a:ext uri="{0D108BD9-81ED-4DB2-BD59-A6C34878D82A}">
                    <a16:rowId xmlns:a16="http://schemas.microsoft.com/office/drawing/2014/main" val="1135552444"/>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May</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r" fontAlgn="b"/>
                      <a:r>
                        <a:rPr lang="en-US" sz="700" b="0" i="0" u="none" strike="noStrike">
                          <a:solidFill>
                            <a:srgbClr val="000000"/>
                          </a:solidFill>
                          <a:effectLst/>
                          <a:latin typeface="Calibri" panose="020F0502020204030204" pitchFamily="34" charset="0"/>
                        </a:rPr>
                        <a:t>6</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5</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4</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3</a:t>
                      </a:r>
                    </a:p>
                  </a:txBody>
                  <a:tcPr marL="5979" marR="5979" marT="5979" marB="0" anchor="b">
                    <a:lnL>
                      <a:noFill/>
                    </a:lnL>
                    <a:lnR>
                      <a:noFill/>
                    </a:lnR>
                    <a:lnT>
                      <a:noFill/>
                    </a:lnT>
                    <a:lnB>
                      <a:noFill/>
                    </a:lnB>
                    <a:solidFill>
                      <a:srgbClr val="BDD7EE"/>
                    </a:solidFill>
                  </a:tcPr>
                </a:tc>
                <a:extLst>
                  <a:ext uri="{0D108BD9-81ED-4DB2-BD59-A6C34878D82A}">
                    <a16:rowId xmlns:a16="http://schemas.microsoft.com/office/drawing/2014/main" val="2425993547"/>
                  </a:ext>
                </a:extLst>
              </a:tr>
              <a:tr h="144526">
                <a:tc>
                  <a:txBody>
                    <a:bodyPr/>
                    <a:lstStyle/>
                    <a:p>
                      <a:pPr algn="ctr" fontAlgn="b"/>
                      <a:r>
                        <a:rPr lang="en-US" sz="700" b="1" i="0" u="none" strike="noStrike">
                          <a:solidFill>
                            <a:srgbClr val="000000"/>
                          </a:solidFill>
                          <a:effectLst/>
                          <a:latin typeface="Calibri" panose="020F0502020204030204" pitchFamily="34" charset="0"/>
                        </a:rPr>
                        <a:t>3</a:t>
                      </a:r>
                    </a:p>
                  </a:txBody>
                  <a:tcPr marL="5979" marR="5979" marT="5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l" fontAlgn="b"/>
                      <a:r>
                        <a:rPr lang="en-US" sz="700" b="1" i="0" u="none" strike="noStrike">
                          <a:solidFill>
                            <a:srgbClr val="000000"/>
                          </a:solidFill>
                          <a:effectLst/>
                          <a:latin typeface="Calibri" panose="020F0502020204030204" pitchFamily="34" charset="0"/>
                        </a:rPr>
                        <a:t>Jun</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r" fontAlgn="b"/>
                      <a:r>
                        <a:rPr lang="en-US" sz="700" b="0" i="0" u="none" strike="noStrike">
                          <a:solidFill>
                            <a:srgbClr val="000000"/>
                          </a:solidFill>
                          <a:effectLst/>
                          <a:latin typeface="Calibri" panose="020F0502020204030204" pitchFamily="34" charset="0"/>
                        </a:rPr>
                        <a:t>7</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6</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5</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4</a:t>
                      </a:r>
                    </a:p>
                  </a:txBody>
                  <a:tcPr marL="5979" marR="5979" marT="5979" marB="0" anchor="b">
                    <a:lnL>
                      <a:noFill/>
                    </a:lnL>
                    <a:lnR>
                      <a:noFill/>
                    </a:lnR>
                    <a:lnT>
                      <a:noFill/>
                    </a:lnT>
                    <a:lnB>
                      <a:noFill/>
                    </a:lnB>
                    <a:solidFill>
                      <a:srgbClr val="BDD7EE"/>
                    </a:solidFill>
                  </a:tcPr>
                </a:tc>
                <a:extLst>
                  <a:ext uri="{0D108BD9-81ED-4DB2-BD59-A6C34878D82A}">
                    <a16:rowId xmlns:a16="http://schemas.microsoft.com/office/drawing/2014/main" val="985371078"/>
                  </a:ext>
                </a:extLst>
              </a:tr>
              <a:tr h="144526">
                <a:tc rowSpan="6">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l" fontAlgn="b"/>
                      <a:r>
                        <a:rPr lang="en-US" sz="700" b="1" i="0" u="none" strike="noStrike">
                          <a:solidFill>
                            <a:srgbClr val="000000"/>
                          </a:solidFill>
                          <a:effectLst/>
                          <a:latin typeface="Calibri" panose="020F0502020204030204" pitchFamily="34" charset="0"/>
                        </a:rPr>
                        <a:t>Jul</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r" fontAlgn="b"/>
                      <a:r>
                        <a:rPr lang="en-US" sz="700" b="0" i="0" u="none" strike="noStrike">
                          <a:solidFill>
                            <a:srgbClr val="000000"/>
                          </a:solidFill>
                          <a:effectLst/>
                          <a:latin typeface="Calibri" panose="020F0502020204030204" pitchFamily="34" charset="0"/>
                        </a:rPr>
                        <a:t>8</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7</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6</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5</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extLst>
                  <a:ext uri="{0D108BD9-81ED-4DB2-BD59-A6C34878D82A}">
                    <a16:rowId xmlns:a16="http://schemas.microsoft.com/office/drawing/2014/main" val="102415709"/>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Aug</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8</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7</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6</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5</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extLst>
                  <a:ext uri="{0D108BD9-81ED-4DB2-BD59-A6C34878D82A}">
                    <a16:rowId xmlns:a16="http://schemas.microsoft.com/office/drawing/2014/main" val="4167577866"/>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Sep</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r>
                        <a:rPr lang="en-US" sz="700" b="1" i="0" u="none" strike="noStrike">
                          <a:solidFill>
                            <a:srgbClr val="000000"/>
                          </a:solidFill>
                          <a:effectLst/>
                          <a:latin typeface="Calibri" panose="020F0502020204030204" pitchFamily="34" charset="0"/>
                        </a:rPr>
                        <a:t>M5 : ADDITION </a:t>
                      </a:r>
                    </a:p>
                  </a:txBody>
                  <a:tcPr marL="5979" marR="5979" marT="5979" marB="0" anchor="b">
                    <a:lnL>
                      <a:noFill/>
                    </a:lnL>
                    <a:lnR>
                      <a:noFill/>
                    </a:lnR>
                    <a:lnT>
                      <a:noFill/>
                    </a:lnT>
                    <a:lnB>
                      <a:noFill/>
                    </a:lnB>
                    <a:no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8</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7</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6</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5</a:t>
                      </a:r>
                    </a:p>
                  </a:txBody>
                  <a:tcPr marL="5979" marR="5979" marT="5979" marB="0" anchor="b">
                    <a:lnL>
                      <a:noFill/>
                    </a:lnL>
                    <a:lnR>
                      <a:noFill/>
                    </a:lnR>
                    <a:lnT>
                      <a:noFill/>
                    </a:lnT>
                    <a:lnB>
                      <a:noFill/>
                    </a:lnB>
                    <a:solidFill>
                      <a:srgbClr val="FFFF00"/>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extLst>
                  <a:ext uri="{0D108BD9-81ED-4DB2-BD59-A6C34878D82A}">
                    <a16:rowId xmlns:a16="http://schemas.microsoft.com/office/drawing/2014/main" val="644288466"/>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Oct</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r>
                        <a:rPr lang="en-US" sz="700" b="1" i="0" u="none" strike="noStrike">
                          <a:solidFill>
                            <a:srgbClr val="000000"/>
                          </a:solidFill>
                          <a:effectLst/>
                          <a:latin typeface="Calibri" panose="020F0502020204030204" pitchFamily="34" charset="0"/>
                        </a:rPr>
                        <a:t>TO FRAME</a:t>
                      </a:r>
                    </a:p>
                  </a:txBody>
                  <a:tcPr marL="5979" marR="5979" marT="5979" marB="0" anchor="b">
                    <a:lnL>
                      <a:noFill/>
                    </a:lnL>
                    <a:lnR>
                      <a:noFill/>
                    </a:lnR>
                    <a:lnT>
                      <a:noFill/>
                    </a:lnT>
                    <a:lnB>
                      <a:noFill/>
                    </a:lnB>
                    <a:no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8</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7</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6</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5</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extLst>
                  <a:ext uri="{0D108BD9-81ED-4DB2-BD59-A6C34878D82A}">
                    <a16:rowId xmlns:a16="http://schemas.microsoft.com/office/drawing/2014/main" val="749943837"/>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Nov</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8</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7</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6</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5</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extLst>
                  <a:ext uri="{0D108BD9-81ED-4DB2-BD59-A6C34878D82A}">
                    <a16:rowId xmlns:a16="http://schemas.microsoft.com/office/drawing/2014/main" val="1861967985"/>
                  </a:ext>
                </a:extLst>
              </a:tr>
              <a:tr h="144526">
                <a:tc vMerge="1">
                  <a:txBody>
                    <a:bodyPr/>
                    <a:lstStyle/>
                    <a:p>
                      <a:endParaRPr lang="en-US"/>
                    </a:p>
                  </a:txBody>
                  <a:tcPr/>
                </a:tc>
                <a:tc>
                  <a:txBody>
                    <a:bodyPr/>
                    <a:lstStyle/>
                    <a:p>
                      <a:pPr algn="l" fontAlgn="b"/>
                      <a:r>
                        <a:rPr lang="en-US" sz="700" b="1" i="0" u="none" strike="noStrike">
                          <a:solidFill>
                            <a:srgbClr val="000000"/>
                          </a:solidFill>
                          <a:effectLst/>
                          <a:latin typeface="Calibri" panose="020F0502020204030204" pitchFamily="34" charset="0"/>
                        </a:rPr>
                        <a:t>Dec</a:t>
                      </a:r>
                    </a:p>
                  </a:txBody>
                  <a:tcPr marL="5979" marR="5979" marT="5979"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8</a:t>
                      </a:r>
                    </a:p>
                  </a:txBody>
                  <a:tcPr marL="5979" marR="5979" marT="5979" marB="0" anchor="b">
                    <a:lnL>
                      <a:noFill/>
                    </a:lnL>
                    <a:lnR>
                      <a:noFill/>
                    </a:lnR>
                    <a:lnT>
                      <a:noFill/>
                    </a:lnT>
                    <a:lnB>
                      <a:noFill/>
                    </a:lnB>
                    <a:solidFill>
                      <a:srgbClr val="FFFF00"/>
                    </a:solidFill>
                  </a:tcPr>
                </a:tc>
                <a:tc>
                  <a:txBody>
                    <a:bodyPr/>
                    <a:lstStyle/>
                    <a:p>
                      <a:pPr algn="r" fontAlgn="b"/>
                      <a:r>
                        <a:rPr lang="en-US" sz="700" b="0" i="0" u="none" strike="noStrike">
                          <a:solidFill>
                            <a:srgbClr val="000000"/>
                          </a:solidFill>
                          <a:effectLst/>
                          <a:latin typeface="Calibri" panose="020F0502020204030204" pitchFamily="34" charset="0"/>
                        </a:rPr>
                        <a:t>7</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6</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5</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extLst>
                  <a:ext uri="{0D108BD9-81ED-4DB2-BD59-A6C34878D82A}">
                    <a16:rowId xmlns:a16="http://schemas.microsoft.com/office/drawing/2014/main" val="3229027845"/>
                  </a:ext>
                </a:extLst>
              </a:tr>
              <a:tr h="144526">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l" fontAlgn="b"/>
                      <a:r>
                        <a:rPr lang="en-US" sz="700" b="1" i="0" u="none" strike="noStrike">
                          <a:solidFill>
                            <a:srgbClr val="000000"/>
                          </a:solidFill>
                          <a:effectLst/>
                          <a:latin typeface="Calibri" panose="020F0502020204030204" pitchFamily="34" charset="0"/>
                        </a:rPr>
                        <a:t>Jan</a:t>
                      </a:r>
                    </a:p>
                  </a:txBody>
                  <a:tcPr marL="5979" marR="5979" marT="597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rowSpan="2" gridSpan="7">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a:noFill/>
                    </a:lnB>
                    <a:no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a:txBody>
                    <a:bodyPr/>
                    <a:lstStyle/>
                    <a:p>
                      <a:pPr algn="r" fontAlgn="b"/>
                      <a:r>
                        <a:rPr lang="en-US" sz="700" b="0" i="0" u="none" strike="noStrike">
                          <a:solidFill>
                            <a:srgbClr val="000000"/>
                          </a:solidFill>
                          <a:effectLst/>
                          <a:latin typeface="Calibri" panose="020F0502020204030204" pitchFamily="34" charset="0"/>
                        </a:rPr>
                        <a:t>8</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7</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6</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5</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extLst>
                  <a:ext uri="{0D108BD9-81ED-4DB2-BD59-A6C34878D82A}">
                    <a16:rowId xmlns:a16="http://schemas.microsoft.com/office/drawing/2014/main" val="2089394640"/>
                  </a:ext>
                </a:extLst>
              </a:tr>
              <a:tr h="144526">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l" fontAlgn="b"/>
                      <a:r>
                        <a:rPr lang="en-US" sz="700" b="1" i="0" u="none" strike="noStrike">
                          <a:solidFill>
                            <a:srgbClr val="000000"/>
                          </a:solidFill>
                          <a:effectLst/>
                          <a:latin typeface="Calibri" panose="020F0502020204030204" pitchFamily="34" charset="0"/>
                        </a:rPr>
                        <a:t>Feb</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gridSpan="7"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8</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7</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6</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5</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extLst>
                  <a:ext uri="{0D108BD9-81ED-4DB2-BD59-A6C34878D82A}">
                    <a16:rowId xmlns:a16="http://schemas.microsoft.com/office/drawing/2014/main" val="1441708649"/>
                  </a:ext>
                </a:extLst>
              </a:tr>
              <a:tr h="144526">
                <a:tc>
                  <a:txBody>
                    <a:bodyPr/>
                    <a:lstStyle/>
                    <a:p>
                      <a:pPr algn="ctr" fontAlgn="b"/>
                      <a:r>
                        <a:rPr lang="en-US" sz="700" b="1" i="0" u="none" strike="noStrike">
                          <a:solidFill>
                            <a:srgbClr val="000000"/>
                          </a:solidFill>
                          <a:effectLst/>
                          <a:latin typeface="Calibri" panose="020F0502020204030204" pitchFamily="34" charset="0"/>
                        </a:rPr>
                        <a:t>4</a:t>
                      </a:r>
                    </a:p>
                  </a:txBody>
                  <a:tcPr marL="5979" marR="5979" marT="5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l" fontAlgn="b"/>
                      <a:r>
                        <a:rPr lang="en-US" sz="700" b="1" i="0" u="none" strike="noStrike">
                          <a:solidFill>
                            <a:srgbClr val="000000"/>
                          </a:solidFill>
                          <a:effectLst/>
                          <a:latin typeface="Calibri" panose="020F0502020204030204" pitchFamily="34" charset="0"/>
                        </a:rPr>
                        <a:t>Mar</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gridSpan="7">
                  <a:txBody>
                    <a:bodyPr/>
                    <a:lstStyle/>
                    <a:p>
                      <a:pPr algn="l" fontAlgn="b"/>
                      <a:r>
                        <a:rPr lang="en-US" sz="700" b="1" i="0" u="none" strike="noStrike">
                          <a:solidFill>
                            <a:srgbClr val="000000"/>
                          </a:solidFill>
                          <a:effectLst/>
                          <a:latin typeface="Calibri" panose="020F0502020204030204" pitchFamily="34" charset="0"/>
                        </a:rPr>
                        <a:t>M6 : ADDITION TO FRAME</a:t>
                      </a:r>
                    </a:p>
                  </a:txBody>
                  <a:tcPr marL="5979" marR="5979" marT="5979"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8</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7</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6</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5</a:t>
                      </a:r>
                    </a:p>
                  </a:txBody>
                  <a:tcPr marL="5979" marR="5979" marT="5979" marB="0" anchor="b">
                    <a:lnL>
                      <a:noFill/>
                    </a:lnL>
                    <a:lnR>
                      <a:noFill/>
                    </a:lnR>
                    <a:lnT>
                      <a:noFill/>
                    </a:lnT>
                    <a:lnB>
                      <a:noFill/>
                    </a:lnB>
                    <a:solidFill>
                      <a:srgbClr val="BDD7EE"/>
                    </a:solidFill>
                  </a:tcPr>
                </a:tc>
                <a:extLst>
                  <a:ext uri="{0D108BD9-81ED-4DB2-BD59-A6C34878D82A}">
                    <a16:rowId xmlns:a16="http://schemas.microsoft.com/office/drawing/2014/main" val="3273300487"/>
                  </a:ext>
                </a:extLst>
              </a:tr>
              <a:tr h="144526">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l" fontAlgn="b"/>
                      <a:r>
                        <a:rPr lang="en-US" sz="700" b="1" i="0" u="none" strike="noStrike">
                          <a:solidFill>
                            <a:srgbClr val="000000"/>
                          </a:solidFill>
                          <a:effectLst/>
                          <a:latin typeface="Calibri" panose="020F0502020204030204" pitchFamily="34" charset="0"/>
                        </a:rPr>
                        <a:t>Apr</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rowSpan="3" gridSpan="7">
                  <a:txBody>
                    <a:bodyPr/>
                    <a:lstStyle/>
                    <a:p>
                      <a:pPr algn="l" fontAlgn="b"/>
                      <a:endParaRPr lang="en-US" sz="700" b="0" i="0" u="none" strike="noStrike">
                        <a:solidFill>
                          <a:srgbClr val="000000"/>
                        </a:solidFill>
                        <a:effectLst/>
                        <a:latin typeface="Calibri" panose="020F0502020204030204" pitchFamily="34" charset="0"/>
                      </a:endParaRPr>
                    </a:p>
                  </a:txBody>
                  <a:tcPr marL="5979" marR="5979" marT="5979" marB="0" anchor="b">
                    <a:lnL>
                      <a:noFill/>
                    </a:lnL>
                    <a:lnR>
                      <a:noFill/>
                    </a:lnR>
                    <a:lnT>
                      <a:noFill/>
                    </a:lnT>
                    <a:lnB w="6350" cap="flat" cmpd="sng" algn="ctr">
                      <a:solidFill>
                        <a:srgbClr val="000000"/>
                      </a:solidFill>
                      <a:prstDash val="solid"/>
                      <a:round/>
                      <a:headEnd type="none" w="med" len="med"/>
                      <a:tailEnd type="none" w="med" len="med"/>
                    </a:lnB>
                    <a:noFill/>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8</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7</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6</a:t>
                      </a:r>
                    </a:p>
                  </a:txBody>
                  <a:tcPr marL="5979" marR="5979" marT="5979" marB="0" anchor="b">
                    <a:lnL>
                      <a:noFill/>
                    </a:lnL>
                    <a:lnR>
                      <a:noFill/>
                    </a:lnR>
                    <a:lnT>
                      <a:noFill/>
                    </a:lnT>
                    <a:lnB>
                      <a:noFill/>
                    </a:lnB>
                    <a:solidFill>
                      <a:srgbClr val="BDD7EE"/>
                    </a:solidFill>
                  </a:tcPr>
                </a:tc>
                <a:extLst>
                  <a:ext uri="{0D108BD9-81ED-4DB2-BD59-A6C34878D82A}">
                    <a16:rowId xmlns:a16="http://schemas.microsoft.com/office/drawing/2014/main" val="3399204016"/>
                  </a:ext>
                </a:extLst>
              </a:tr>
              <a:tr h="144526">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l" fontAlgn="b"/>
                      <a:r>
                        <a:rPr lang="en-US" sz="700" b="1" i="0" u="none" strike="noStrike">
                          <a:solidFill>
                            <a:srgbClr val="000000"/>
                          </a:solidFill>
                          <a:effectLst/>
                          <a:latin typeface="Calibri" panose="020F0502020204030204" pitchFamily="34" charset="0"/>
                        </a:rPr>
                        <a:t>May</a:t>
                      </a:r>
                    </a:p>
                  </a:txBody>
                  <a:tcPr marL="5979" marR="5979" marT="5979" marB="0" anchor="b">
                    <a:lnL w="6350" cap="flat" cmpd="sng" algn="ctr">
                      <a:solidFill>
                        <a:srgbClr val="000000"/>
                      </a:solidFill>
                      <a:prstDash val="solid"/>
                      <a:round/>
                      <a:headEnd type="none" w="med" len="med"/>
                      <a:tailEnd type="none" w="med" len="med"/>
                    </a:lnL>
                    <a:lnR>
                      <a:noFill/>
                    </a:lnR>
                    <a:lnT>
                      <a:noFill/>
                    </a:lnT>
                    <a:lnB>
                      <a:noFill/>
                    </a:lnB>
                    <a:noFill/>
                  </a:tcPr>
                </a:tc>
                <a:tc gridSpan="7"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8</a:t>
                      </a:r>
                    </a:p>
                  </a:txBody>
                  <a:tcPr marL="5979" marR="5979" marT="5979" marB="0" anchor="b">
                    <a:lnL>
                      <a:noFill/>
                    </a:lnL>
                    <a:lnR>
                      <a:noFill/>
                    </a:lnR>
                    <a:lnT>
                      <a:noFill/>
                    </a:lnT>
                    <a:lnB>
                      <a:noFill/>
                    </a:lnB>
                    <a:solidFill>
                      <a:srgbClr val="BDD7EE"/>
                    </a:solidFill>
                  </a:tcPr>
                </a:tc>
                <a:tc>
                  <a:txBody>
                    <a:bodyPr/>
                    <a:lstStyle/>
                    <a:p>
                      <a:pPr algn="r" fontAlgn="b"/>
                      <a:r>
                        <a:rPr lang="en-US" sz="700" b="0" i="0" u="none" strike="noStrike">
                          <a:solidFill>
                            <a:srgbClr val="000000"/>
                          </a:solidFill>
                          <a:effectLst/>
                          <a:latin typeface="Calibri" panose="020F0502020204030204" pitchFamily="34" charset="0"/>
                        </a:rPr>
                        <a:t>7</a:t>
                      </a:r>
                    </a:p>
                  </a:txBody>
                  <a:tcPr marL="5979" marR="5979" marT="5979" marB="0" anchor="b">
                    <a:lnL>
                      <a:noFill/>
                    </a:lnL>
                    <a:lnR>
                      <a:noFill/>
                    </a:lnR>
                    <a:lnT>
                      <a:noFill/>
                    </a:lnT>
                    <a:lnB>
                      <a:noFill/>
                    </a:lnB>
                    <a:solidFill>
                      <a:srgbClr val="BDD7EE"/>
                    </a:solidFill>
                  </a:tcPr>
                </a:tc>
                <a:extLst>
                  <a:ext uri="{0D108BD9-81ED-4DB2-BD59-A6C34878D82A}">
                    <a16:rowId xmlns:a16="http://schemas.microsoft.com/office/drawing/2014/main" val="406644909"/>
                  </a:ext>
                </a:extLst>
              </a:tr>
              <a:tr h="144526">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l" fontAlgn="b"/>
                      <a:r>
                        <a:rPr lang="en-US" sz="700" b="1" i="0" u="none" strike="noStrike">
                          <a:solidFill>
                            <a:srgbClr val="000000"/>
                          </a:solidFill>
                          <a:effectLst/>
                          <a:latin typeface="Calibri" panose="020F0502020204030204" pitchFamily="34" charset="0"/>
                        </a:rPr>
                        <a:t>Jun</a:t>
                      </a:r>
                    </a:p>
                  </a:txBody>
                  <a:tcPr marL="5979" marR="5979" marT="5979"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gridSpan="7"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w="6350" cap="flat" cmpd="sng" algn="ctr">
                      <a:solidFill>
                        <a:srgbClr val="000000"/>
                      </a:solidFill>
                      <a:prstDash val="solid"/>
                      <a:round/>
                      <a:headEnd type="none" w="med" len="med"/>
                      <a:tailEnd type="none" w="med" len="med"/>
                    </a:lnB>
                    <a:solidFill>
                      <a:srgbClr val="BDD7EE"/>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979" marR="5979" marT="5979" marB="0" anchor="b">
                    <a:lnL>
                      <a:noFill/>
                    </a:lnL>
                    <a:lnR>
                      <a:noFill/>
                    </a:lnR>
                    <a:lnT>
                      <a:noFill/>
                    </a:lnT>
                    <a:lnB w="6350" cap="flat" cmpd="sng" algn="ctr">
                      <a:solidFill>
                        <a:srgbClr val="000000"/>
                      </a:solidFill>
                      <a:prstDash val="solid"/>
                      <a:round/>
                      <a:headEnd type="none" w="med" len="med"/>
                      <a:tailEnd type="none" w="med" len="med"/>
                    </a:lnB>
                    <a:solidFill>
                      <a:srgbClr val="BDD7EE"/>
                    </a:solidFill>
                  </a:tcPr>
                </a:tc>
                <a:tc>
                  <a:txBody>
                    <a:bodyPr/>
                    <a:lstStyle/>
                    <a:p>
                      <a:pPr algn="r" fontAlgn="b"/>
                      <a:r>
                        <a:rPr lang="en-US" sz="700" b="0" i="0" u="none" strike="noStrike" dirty="0">
                          <a:solidFill>
                            <a:srgbClr val="000000"/>
                          </a:solidFill>
                          <a:effectLst/>
                          <a:latin typeface="Calibri" panose="020F0502020204030204" pitchFamily="34" charset="0"/>
                        </a:rPr>
                        <a:t>8</a:t>
                      </a:r>
                    </a:p>
                  </a:txBody>
                  <a:tcPr marL="5979" marR="5979" marT="5979" marB="0" anchor="b">
                    <a:lnL>
                      <a:noFill/>
                    </a:lnL>
                    <a:lnR>
                      <a:noFill/>
                    </a:lnR>
                    <a:lnT>
                      <a:noFill/>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2628031680"/>
                  </a:ext>
                </a:extLst>
              </a:tr>
            </a:tbl>
          </a:graphicData>
        </a:graphic>
      </p:graphicFrame>
      <p:sp>
        <p:nvSpPr>
          <p:cNvPr id="4" name="Slide Number Placeholder 3">
            <a:extLst>
              <a:ext uri="{FF2B5EF4-FFF2-40B4-BE49-F238E27FC236}">
                <a16:creationId xmlns:a16="http://schemas.microsoft.com/office/drawing/2014/main" id="{D54B5767-D889-9F6D-DEB5-BAC6F3E63845}"/>
              </a:ext>
            </a:extLst>
          </p:cNvPr>
          <p:cNvSpPr>
            <a:spLocks noGrp="1"/>
          </p:cNvSpPr>
          <p:nvPr>
            <p:ph type="sldNum" sz="quarter" idx="12"/>
          </p:nvPr>
        </p:nvSpPr>
        <p:spPr/>
        <p:txBody>
          <a:bodyPr/>
          <a:lstStyle/>
          <a:p>
            <a:fld id="{FC63ECC8-719A-498E-B101-491B6A35558E}" type="slidenum">
              <a:rPr lang="en-US" smtClean="0"/>
              <a:t>10</a:t>
            </a:fld>
            <a:endParaRPr lang="en-US"/>
          </a:p>
        </p:txBody>
      </p:sp>
    </p:spTree>
    <p:extLst>
      <p:ext uri="{BB962C8B-B14F-4D97-AF65-F5344CB8AC3E}">
        <p14:creationId xmlns:p14="http://schemas.microsoft.com/office/powerpoint/2010/main" val="3245160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1025E-D4FC-5B4A-9385-12BEF5C74E73}"/>
              </a:ext>
            </a:extLst>
          </p:cNvPr>
          <p:cNvSpPr>
            <a:spLocks noGrp="1"/>
          </p:cNvSpPr>
          <p:nvPr>
            <p:ph type="title"/>
          </p:nvPr>
        </p:nvSpPr>
        <p:spPr>
          <a:xfrm>
            <a:off x="838200" y="136525"/>
            <a:ext cx="10515600" cy="792623"/>
          </a:xfrm>
        </p:spPr>
        <p:txBody>
          <a:bodyPr/>
          <a:lstStyle/>
          <a:p>
            <a:r>
              <a:rPr lang="en-US" dirty="0"/>
              <a:t>			         MAF ADDS</a:t>
            </a:r>
          </a:p>
        </p:txBody>
      </p:sp>
      <p:sp>
        <p:nvSpPr>
          <p:cNvPr id="3" name="Content Placeholder 2">
            <a:extLst>
              <a:ext uri="{FF2B5EF4-FFF2-40B4-BE49-F238E27FC236}">
                <a16:creationId xmlns:a16="http://schemas.microsoft.com/office/drawing/2014/main" id="{FA3AE350-58A3-0B66-D4A1-38EDAA6CC397}"/>
              </a:ext>
            </a:extLst>
          </p:cNvPr>
          <p:cNvSpPr>
            <a:spLocks noGrp="1"/>
          </p:cNvSpPr>
          <p:nvPr>
            <p:ph idx="1"/>
          </p:nvPr>
        </p:nvSpPr>
        <p:spPr>
          <a:xfrm>
            <a:off x="838200" y="1032387"/>
            <a:ext cx="10515600" cy="4896465"/>
          </a:xfrm>
        </p:spPr>
        <p:txBody>
          <a:bodyPr>
            <a:normAutofit/>
          </a:bodyPr>
          <a:lstStyle/>
          <a:p>
            <a:pPr marL="0" marR="0" indent="0">
              <a:lnSpc>
                <a:spcPct val="115000"/>
              </a:lnSpc>
              <a:spcBef>
                <a:spcPts val="0"/>
              </a:spcBef>
              <a:spcAft>
                <a:spcPts val="0"/>
              </a:spcAf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t>Panels with first interview in April through September:</a:t>
            </a:r>
          </a:p>
          <a:p>
            <a:pPr lvl="1"/>
            <a:r>
              <a:rPr lang="en-US" dirty="0"/>
              <a:t> Have 2 MAF frame updates prior to the first interview (MIS 1)   </a:t>
            </a:r>
          </a:p>
          <a:p>
            <a:pPr lvl="1"/>
            <a:r>
              <a:rPr lang="en-US" dirty="0"/>
              <a:t> Estimate a 1.1% MIS 1 growth in sample</a:t>
            </a:r>
          </a:p>
          <a:p>
            <a:pPr marL="457200" lvl="1" indent="0">
              <a:buNone/>
            </a:pPr>
            <a:endParaRPr lang="en-US" dirty="0"/>
          </a:p>
          <a:p>
            <a:r>
              <a:rPr lang="en-US" dirty="0"/>
              <a:t>Panels with first interview in October through March:</a:t>
            </a:r>
          </a:p>
          <a:p>
            <a:pPr lvl="1"/>
            <a:r>
              <a:rPr lang="en-US" dirty="0"/>
              <a:t> Have 3 MAF frame updates prior to the first interview (MIS 1)</a:t>
            </a:r>
          </a:p>
          <a:p>
            <a:pPr lvl="1"/>
            <a:r>
              <a:rPr lang="en-US" dirty="0"/>
              <a:t> Estimate a 1.7% MIS 1 growth in sample</a:t>
            </a:r>
          </a:p>
          <a:p>
            <a:pPr marL="457200" lvl="1" indent="0">
              <a:buNone/>
            </a:pPr>
            <a:endParaRPr lang="en-US" dirty="0"/>
          </a:p>
          <a:p>
            <a:r>
              <a:rPr lang="en-US" dirty="0"/>
              <a:t>Estimate a 1.2% MIS 5 growth in sample</a:t>
            </a:r>
          </a:p>
        </p:txBody>
      </p:sp>
      <p:sp>
        <p:nvSpPr>
          <p:cNvPr id="4" name="Slide Number Placeholder 3">
            <a:extLst>
              <a:ext uri="{FF2B5EF4-FFF2-40B4-BE49-F238E27FC236}">
                <a16:creationId xmlns:a16="http://schemas.microsoft.com/office/drawing/2014/main" id="{53D9016B-C12E-65B1-B373-77AC39A692D3}"/>
              </a:ext>
            </a:extLst>
          </p:cNvPr>
          <p:cNvSpPr>
            <a:spLocks noGrp="1"/>
          </p:cNvSpPr>
          <p:nvPr>
            <p:ph type="sldNum" sz="quarter" idx="12"/>
          </p:nvPr>
        </p:nvSpPr>
        <p:spPr/>
        <p:txBody>
          <a:bodyPr/>
          <a:lstStyle/>
          <a:p>
            <a:fld id="{FC63ECC8-719A-498E-B101-491B6A35558E}" type="slidenum">
              <a:rPr lang="en-US" smtClean="0"/>
              <a:t>11</a:t>
            </a:fld>
            <a:endParaRPr lang="en-US" dirty="0"/>
          </a:p>
        </p:txBody>
      </p:sp>
    </p:spTree>
    <p:extLst>
      <p:ext uri="{BB962C8B-B14F-4D97-AF65-F5344CB8AC3E}">
        <p14:creationId xmlns:p14="http://schemas.microsoft.com/office/powerpoint/2010/main" val="290441066"/>
      </p:ext>
    </p:extLst>
  </p:cSld>
  <p:clrMapOvr>
    <a:masterClrMapping/>
  </p:clrMapOvr>
  <p:extLst>
    <p:ext uri="{6950BFC3-D8DA-4A85-94F7-54DA5524770B}">
      <p188:commentRel xmlns:p188="http://schemas.microsoft.com/office/powerpoint/2018/8/main" r:id="rId2"/>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C02E9-3D88-66FA-3AED-6F9070093CD1}"/>
              </a:ext>
            </a:extLst>
          </p:cNvPr>
          <p:cNvSpPr>
            <a:spLocks noGrp="1"/>
          </p:cNvSpPr>
          <p:nvPr>
            <p:ph type="title"/>
          </p:nvPr>
        </p:nvSpPr>
        <p:spPr/>
        <p:txBody>
          <a:bodyPr/>
          <a:lstStyle/>
          <a:p>
            <a:r>
              <a:rPr lang="en-US" dirty="0"/>
              <a:t>	    Attrition due to Type C non interviews</a:t>
            </a:r>
          </a:p>
        </p:txBody>
      </p:sp>
      <p:sp>
        <p:nvSpPr>
          <p:cNvPr id="3" name="Content Placeholder 2">
            <a:extLst>
              <a:ext uri="{FF2B5EF4-FFF2-40B4-BE49-F238E27FC236}">
                <a16:creationId xmlns:a16="http://schemas.microsoft.com/office/drawing/2014/main" id="{1A1C48D1-36CE-65EC-3801-635CF0B5E4B2}"/>
              </a:ext>
            </a:extLst>
          </p:cNvPr>
          <p:cNvSpPr>
            <a:spLocks noGrp="1"/>
          </p:cNvSpPr>
          <p:nvPr>
            <p:ph idx="1"/>
          </p:nvPr>
        </p:nvSpPr>
        <p:spPr/>
        <p:txBody>
          <a:bodyPr>
            <a:normAutofit/>
          </a:bodyPr>
          <a:lstStyle/>
          <a:p>
            <a:r>
              <a:rPr lang="en-US" dirty="0"/>
              <a:t>Type C non interviews are units that are found to be condemned, demolished, or converted to a business. They are subsequently removed from the CPS sample because they are ineligible for interview.</a:t>
            </a:r>
          </a:p>
          <a:p>
            <a:pPr marL="0" indent="0">
              <a:buNone/>
            </a:pPr>
            <a:endParaRPr lang="en-US" dirty="0"/>
          </a:p>
          <a:p>
            <a:r>
              <a:rPr lang="en-US" sz="2800" dirty="0">
                <a:effectLst/>
                <a:latin typeface="Calibri" panose="020F0502020204030204" pitchFamily="34" charset="0"/>
                <a:ea typeface="Calibri" panose="020F0502020204030204" pitchFamily="34" charset="0"/>
                <a:cs typeface="Times New Roman" panose="02020603050405020304" pitchFamily="18" charset="0"/>
              </a:rPr>
              <a:t>For a given panel, type C </a:t>
            </a:r>
            <a:r>
              <a:rPr lang="en-US" sz="2800" dirty="0" err="1">
                <a:effectLst/>
                <a:latin typeface="Calibri" panose="020F0502020204030204" pitchFamily="34" charset="0"/>
                <a:ea typeface="Calibri" panose="020F0502020204030204" pitchFamily="34" charset="0"/>
                <a:cs typeface="Times New Roman" panose="02020603050405020304" pitchFamily="18" charset="0"/>
              </a:rPr>
              <a:t>noninterviews</a:t>
            </a:r>
            <a:r>
              <a:rPr lang="en-US" sz="2800" dirty="0">
                <a:effectLst/>
                <a:latin typeface="Calibri" panose="020F0502020204030204" pitchFamily="34" charset="0"/>
                <a:ea typeface="Calibri" panose="020F0502020204030204" pitchFamily="34" charset="0"/>
                <a:cs typeface="Times New Roman" panose="02020603050405020304" pitchFamily="18" charset="0"/>
              </a:rPr>
              <a:t> are identified in </a:t>
            </a:r>
            <a:r>
              <a:rPr lang="en-US" dirty="0">
                <a:latin typeface="Calibri" panose="020F0502020204030204" pitchFamily="34" charset="0"/>
                <a:ea typeface="Calibri" panose="020F0502020204030204" pitchFamily="34" charset="0"/>
                <a:cs typeface="Times New Roman" panose="02020603050405020304" pitchFamily="18" charset="0"/>
              </a:rPr>
              <a:t>every month in sample, but the majority are identified in the first (MIS 1) and fifth (MIS 5) months in sample</a:t>
            </a:r>
            <a:endParaRPr lang="en-US" dirty="0"/>
          </a:p>
        </p:txBody>
      </p:sp>
      <p:sp>
        <p:nvSpPr>
          <p:cNvPr id="4" name="Slide Number Placeholder 3">
            <a:extLst>
              <a:ext uri="{FF2B5EF4-FFF2-40B4-BE49-F238E27FC236}">
                <a16:creationId xmlns:a16="http://schemas.microsoft.com/office/drawing/2014/main" id="{87A55214-51FA-A0A9-D0CF-46CBDD2D933E}"/>
              </a:ext>
            </a:extLst>
          </p:cNvPr>
          <p:cNvSpPr>
            <a:spLocks noGrp="1"/>
          </p:cNvSpPr>
          <p:nvPr>
            <p:ph type="sldNum" sz="quarter" idx="12"/>
          </p:nvPr>
        </p:nvSpPr>
        <p:spPr/>
        <p:txBody>
          <a:bodyPr/>
          <a:lstStyle/>
          <a:p>
            <a:fld id="{FC63ECC8-719A-498E-B101-491B6A35558E}" type="slidenum">
              <a:rPr lang="en-US" smtClean="0"/>
              <a:t>12</a:t>
            </a:fld>
            <a:endParaRPr lang="en-US"/>
          </a:p>
        </p:txBody>
      </p:sp>
    </p:spTree>
    <p:extLst>
      <p:ext uri="{BB962C8B-B14F-4D97-AF65-F5344CB8AC3E}">
        <p14:creationId xmlns:p14="http://schemas.microsoft.com/office/powerpoint/2010/main" val="17382032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6F4B1-D75D-B68B-60FE-7433525D81FA}"/>
              </a:ext>
            </a:extLst>
          </p:cNvPr>
          <p:cNvSpPr>
            <a:spLocks noGrp="1"/>
          </p:cNvSpPr>
          <p:nvPr>
            <p:ph type="title"/>
          </p:nvPr>
        </p:nvSpPr>
        <p:spPr/>
        <p:txBody>
          <a:bodyPr/>
          <a:lstStyle/>
          <a:p>
            <a:r>
              <a:rPr lang="en-US" b="1" dirty="0"/>
              <a:t>Motivation for Modeling Type C </a:t>
            </a:r>
            <a:r>
              <a:rPr lang="en-US" b="1" dirty="0" err="1"/>
              <a:t>noninterviews</a:t>
            </a:r>
            <a:endParaRPr lang="en-US" b="1" dirty="0"/>
          </a:p>
        </p:txBody>
      </p:sp>
      <p:pic>
        <p:nvPicPr>
          <p:cNvPr id="7" name="Content Placeholder 6" descr="Chart, scatter chart">
            <a:extLst>
              <a:ext uri="{FF2B5EF4-FFF2-40B4-BE49-F238E27FC236}">
                <a16:creationId xmlns:a16="http://schemas.microsoft.com/office/drawing/2014/main" id="{90C0B8A0-816C-1F17-8DE2-7FC32721F6D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20862" y="1137918"/>
            <a:ext cx="6096851" cy="4572638"/>
          </a:xfrm>
        </p:spPr>
      </p:pic>
      <p:sp>
        <p:nvSpPr>
          <p:cNvPr id="4" name="Text Placeholder 3">
            <a:extLst>
              <a:ext uri="{FF2B5EF4-FFF2-40B4-BE49-F238E27FC236}">
                <a16:creationId xmlns:a16="http://schemas.microsoft.com/office/drawing/2014/main" id="{96D2D4C3-B8B5-D9D5-5629-0DB167B5FF6B}"/>
              </a:ext>
            </a:extLst>
          </p:cNvPr>
          <p:cNvSpPr>
            <a:spLocks noGrp="1"/>
          </p:cNvSpPr>
          <p:nvPr>
            <p:ph type="body" sz="half" idx="2"/>
          </p:nvPr>
        </p:nvSpPr>
        <p:spPr/>
        <p:txBody>
          <a:bodyPr/>
          <a:lstStyle/>
          <a:p>
            <a:endParaRPr lang="en-US" dirty="0"/>
          </a:p>
          <a:p>
            <a:r>
              <a:rPr lang="en-US" dirty="0"/>
              <a:t>A SCATTERPLOT of INTERVIEW 1 TYPE C NONINTERVIEWS versus TIME</a:t>
            </a:r>
          </a:p>
          <a:p>
            <a:endParaRPr lang="en-US" dirty="0"/>
          </a:p>
          <a:p>
            <a:r>
              <a:rPr lang="en-US" dirty="0"/>
              <a:t>THE Y AXIS IS THE PROPORTION OF LOADED SAMPLE THAT ARE INTERVIEW 1 TYPE Cs</a:t>
            </a:r>
          </a:p>
          <a:p>
            <a:endParaRPr lang="en-US" dirty="0"/>
          </a:p>
          <a:p>
            <a:r>
              <a:rPr lang="en-US" dirty="0"/>
              <a:t>THE X AXIS ARE THE NUMBER OF MONTHS SINCE APRIL 2014</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19D82F0A-AFB5-7662-275D-69A8BA77F4A9}"/>
              </a:ext>
            </a:extLst>
          </p:cNvPr>
          <p:cNvSpPr>
            <a:spLocks noGrp="1"/>
          </p:cNvSpPr>
          <p:nvPr>
            <p:ph type="sldNum" sz="quarter" idx="12"/>
          </p:nvPr>
        </p:nvSpPr>
        <p:spPr/>
        <p:txBody>
          <a:bodyPr/>
          <a:lstStyle/>
          <a:p>
            <a:fld id="{FC63ECC8-719A-498E-B101-491B6A35558E}" type="slidenum">
              <a:rPr lang="en-US" smtClean="0"/>
              <a:t>13</a:t>
            </a:fld>
            <a:endParaRPr lang="en-US"/>
          </a:p>
        </p:txBody>
      </p:sp>
    </p:spTree>
    <p:extLst>
      <p:ext uri="{BB962C8B-B14F-4D97-AF65-F5344CB8AC3E}">
        <p14:creationId xmlns:p14="http://schemas.microsoft.com/office/powerpoint/2010/main" val="5225649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0B842-3081-93C4-F417-76EE62E20D0C}"/>
              </a:ext>
            </a:extLst>
          </p:cNvPr>
          <p:cNvSpPr>
            <a:spLocks noGrp="1"/>
          </p:cNvSpPr>
          <p:nvPr>
            <p:ph type="title"/>
          </p:nvPr>
        </p:nvSpPr>
        <p:spPr/>
        <p:txBody>
          <a:bodyPr/>
          <a:lstStyle/>
          <a:p>
            <a:r>
              <a:rPr lang="en-US" dirty="0"/>
              <a:t>Motivation for Modeling Type C </a:t>
            </a:r>
            <a:r>
              <a:rPr lang="en-US" dirty="0" err="1"/>
              <a:t>noninterviews</a:t>
            </a:r>
            <a:endParaRPr lang="en-US" dirty="0"/>
          </a:p>
        </p:txBody>
      </p:sp>
      <p:pic>
        <p:nvPicPr>
          <p:cNvPr id="7" name="Picture Placeholder 6" descr="Chart, scatter chart">
            <a:extLst>
              <a:ext uri="{FF2B5EF4-FFF2-40B4-BE49-F238E27FC236}">
                <a16:creationId xmlns:a16="http://schemas.microsoft.com/office/drawing/2014/main" id="{1582917A-C6E7-2B6E-BAE1-D4139EBA203E}"/>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2508" r="2508"/>
          <a:stretch>
            <a:fillRect/>
          </a:stretch>
        </p:blipFill>
        <p:spPr/>
      </p:pic>
      <p:sp>
        <p:nvSpPr>
          <p:cNvPr id="4" name="Text Placeholder 3">
            <a:extLst>
              <a:ext uri="{FF2B5EF4-FFF2-40B4-BE49-F238E27FC236}">
                <a16:creationId xmlns:a16="http://schemas.microsoft.com/office/drawing/2014/main" id="{E91324C3-DF0C-D622-BBC6-36C61D87B81B}"/>
              </a:ext>
            </a:extLst>
          </p:cNvPr>
          <p:cNvSpPr>
            <a:spLocks noGrp="1"/>
          </p:cNvSpPr>
          <p:nvPr>
            <p:ph type="body" sz="half" idx="2"/>
          </p:nvPr>
        </p:nvSpPr>
        <p:spPr/>
        <p:txBody>
          <a:bodyPr/>
          <a:lstStyle/>
          <a:p>
            <a:endParaRPr lang="en-US" dirty="0"/>
          </a:p>
          <a:p>
            <a:r>
              <a:rPr lang="en-US" dirty="0"/>
              <a:t>A SCATTERPLOT OF INTERVIEW 5 TYPE C NONINTERVIEWS versus TIME</a:t>
            </a:r>
          </a:p>
          <a:p>
            <a:endParaRPr lang="en-US" dirty="0"/>
          </a:p>
          <a:p>
            <a:r>
              <a:rPr lang="en-US" dirty="0"/>
              <a:t>THE Y AXIS IS THE PROPORTION OF LOADED SAMPLE THAT ARE INTERVIEW 5 NONINTERVIEWS</a:t>
            </a:r>
          </a:p>
          <a:p>
            <a:endParaRPr lang="en-US" dirty="0"/>
          </a:p>
          <a:p>
            <a:r>
              <a:rPr lang="en-US" dirty="0"/>
              <a:t>THE X AXIS ARE THE NUMBER OF MONTHS SINCE APRIL 2014</a:t>
            </a:r>
          </a:p>
          <a:p>
            <a:endParaRPr lang="en-US" dirty="0"/>
          </a:p>
        </p:txBody>
      </p:sp>
      <p:sp>
        <p:nvSpPr>
          <p:cNvPr id="5" name="Slide Number Placeholder 4">
            <a:extLst>
              <a:ext uri="{FF2B5EF4-FFF2-40B4-BE49-F238E27FC236}">
                <a16:creationId xmlns:a16="http://schemas.microsoft.com/office/drawing/2014/main" id="{11B5FED5-459B-667A-33E7-1FEA7074BC80}"/>
              </a:ext>
            </a:extLst>
          </p:cNvPr>
          <p:cNvSpPr>
            <a:spLocks noGrp="1"/>
          </p:cNvSpPr>
          <p:nvPr>
            <p:ph type="sldNum" sz="quarter" idx="12"/>
          </p:nvPr>
        </p:nvSpPr>
        <p:spPr/>
        <p:txBody>
          <a:bodyPr/>
          <a:lstStyle/>
          <a:p>
            <a:fld id="{FC63ECC8-719A-498E-B101-491B6A35558E}" type="slidenum">
              <a:rPr lang="en-US" smtClean="0"/>
              <a:t>14</a:t>
            </a:fld>
            <a:endParaRPr lang="en-US"/>
          </a:p>
        </p:txBody>
      </p:sp>
    </p:spTree>
    <p:extLst>
      <p:ext uri="{BB962C8B-B14F-4D97-AF65-F5344CB8AC3E}">
        <p14:creationId xmlns:p14="http://schemas.microsoft.com/office/powerpoint/2010/main" val="25331461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98A46-8AAA-8119-B515-2C154854EE62}"/>
              </a:ext>
            </a:extLst>
          </p:cNvPr>
          <p:cNvSpPr>
            <a:spLocks noGrp="1"/>
          </p:cNvSpPr>
          <p:nvPr>
            <p:ph type="title"/>
          </p:nvPr>
        </p:nvSpPr>
        <p:spPr>
          <a:xfrm>
            <a:off x="838200" y="365125"/>
            <a:ext cx="10515600" cy="947481"/>
          </a:xfrm>
        </p:spPr>
        <p:txBody>
          <a:bodyPr/>
          <a:lstStyle/>
          <a:p>
            <a:r>
              <a:rPr lang="en-US" dirty="0"/>
              <a:t>		Modeling Type C Attrition</a:t>
            </a:r>
          </a:p>
        </p:txBody>
      </p:sp>
      <p:sp>
        <p:nvSpPr>
          <p:cNvPr id="3" name="Content Placeholder 2">
            <a:extLst>
              <a:ext uri="{FF2B5EF4-FFF2-40B4-BE49-F238E27FC236}">
                <a16:creationId xmlns:a16="http://schemas.microsoft.com/office/drawing/2014/main" id="{AD19EF06-D842-848D-C19F-0109FEBF67F3}"/>
              </a:ext>
            </a:extLst>
          </p:cNvPr>
          <p:cNvSpPr>
            <a:spLocks noGrp="1"/>
          </p:cNvSpPr>
          <p:nvPr>
            <p:ph idx="1"/>
          </p:nvPr>
        </p:nvSpPr>
        <p:spPr>
          <a:xfrm>
            <a:off x="838200" y="1312607"/>
            <a:ext cx="10515600" cy="4085304"/>
          </a:xfrm>
        </p:spPr>
        <p:txBody>
          <a:bodyPr>
            <a:normAutofit/>
          </a:bodyPr>
          <a:lstStyle/>
          <a:p>
            <a:pPr marL="0" indent="0">
              <a:buNone/>
            </a:pPr>
            <a:endParaRPr lang="en-US" dirty="0"/>
          </a:p>
          <a:p>
            <a:pPr marL="0" marR="0">
              <a:lnSpc>
                <a:spcPct val="115000"/>
              </a:lnSpc>
              <a:spcBef>
                <a:spcPts val="0"/>
              </a:spcBef>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Each MIS is modeled separately.  For each MIS we define: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 A </a:t>
            </a:r>
            <a:r>
              <a:rPr lang="en-US" sz="2800" dirty="0">
                <a:effectLst/>
                <a:latin typeface="Calibri" panose="020F0502020204030204" pitchFamily="34" charset="0"/>
                <a:ea typeface="Calibri" panose="020F0502020204030204" pitchFamily="34" charset="0"/>
                <a:cs typeface="Times New Roman" panose="02020603050405020304" pitchFamily="18" charset="0"/>
              </a:rPr>
              <a:t>Simple linear </a:t>
            </a:r>
            <a:r>
              <a:rPr lang="en-US" dirty="0">
                <a:latin typeface="Calibri" panose="020F0502020204030204" pitchFamily="34" charset="0"/>
                <a:ea typeface="Calibri" panose="020F0502020204030204" pitchFamily="34" charset="0"/>
                <a:cs typeface="Times New Roman" panose="02020603050405020304" pitchFamily="18" charset="0"/>
              </a:rPr>
              <a:t>regression </a:t>
            </a:r>
            <a:r>
              <a:rPr lang="en-US" sz="2800" dirty="0">
                <a:effectLst/>
                <a:latin typeface="Calibri" panose="020F0502020204030204" pitchFamily="34" charset="0"/>
                <a:ea typeface="Calibri" panose="020F0502020204030204" pitchFamily="34" charset="0"/>
                <a:cs typeface="Times New Roman" panose="02020603050405020304" pitchFamily="18" charset="0"/>
              </a:rPr>
              <a:t>model.</a:t>
            </a:r>
          </a:p>
          <a:p>
            <a:pPr marL="0" marR="0" lvl="0" indent="0">
              <a:lnSpc>
                <a:spcPct val="115000"/>
              </a:lnSpc>
              <a:spcBef>
                <a:spcPts val="0"/>
              </a:spcBef>
              <a:spcAft>
                <a:spcPts val="0"/>
              </a:spcAft>
              <a:buNone/>
            </a:pPr>
            <a:r>
              <a:rPr lang="en-US" dirty="0">
                <a:latin typeface="Calibri" panose="020F0502020204030204" pitchFamily="34" charset="0"/>
                <a:ea typeface="Calibri" panose="020F0502020204030204" pitchFamily="34" charset="0"/>
                <a:cs typeface="Times New Roman" panose="02020603050405020304" pitchFamily="18" charset="0"/>
              </a:rPr>
              <a:t>2.  </a:t>
            </a:r>
            <a:r>
              <a:rPr lang="en-US" sz="2800" dirty="0">
                <a:effectLst/>
                <a:latin typeface="Calibri" panose="020F0502020204030204" pitchFamily="34" charset="0"/>
                <a:ea typeface="Calibri" panose="020F0502020204030204" pitchFamily="34" charset="0"/>
                <a:cs typeface="Times New Roman" panose="02020603050405020304" pitchFamily="18" charset="0"/>
              </a:rPr>
              <a:t>Response variable: Fraction of Loaded Sample that is identified as Type C in that interview.</a:t>
            </a:r>
          </a:p>
          <a:p>
            <a:pPr marL="0" marR="0" lvl="0" indent="0">
              <a:lnSpc>
                <a:spcPct val="115000"/>
              </a:lnSpc>
              <a:spcBef>
                <a:spcPts val="0"/>
              </a:spcBef>
              <a:spcAft>
                <a:spcPts val="0"/>
              </a:spcAft>
              <a:buNone/>
            </a:pPr>
            <a:r>
              <a:rPr lang="en-US" dirty="0">
                <a:latin typeface="Calibri" panose="020F0502020204030204" pitchFamily="34" charset="0"/>
                <a:ea typeface="Calibri" panose="020F0502020204030204" pitchFamily="34" charset="0"/>
                <a:cs typeface="Times New Roman" panose="02020603050405020304" pitchFamily="18" charset="0"/>
              </a:rPr>
              <a:t>3.   </a:t>
            </a:r>
            <a:r>
              <a:rPr lang="en-US" sz="2800" dirty="0">
                <a:effectLst/>
                <a:latin typeface="Calibri" panose="020F0502020204030204" pitchFamily="34" charset="0"/>
                <a:ea typeface="Calibri" panose="020F0502020204030204" pitchFamily="34" charset="0"/>
                <a:cs typeface="Times New Roman" panose="02020603050405020304" pitchFamily="18" charset="0"/>
              </a:rPr>
              <a:t>Predictor variable: </a:t>
            </a:r>
            <a:r>
              <a:rPr lang="en-US" dirty="0">
                <a:latin typeface="Calibri" panose="020F0502020204030204" pitchFamily="34" charset="0"/>
                <a:ea typeface="Calibri" panose="020F0502020204030204" pitchFamily="34" charset="0"/>
                <a:cs typeface="Times New Roman" panose="02020603050405020304" pitchFamily="18" charset="0"/>
              </a:rPr>
              <a:t>Number of months since April 2014</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4" name="Slide Number Placeholder 3">
            <a:extLst>
              <a:ext uri="{FF2B5EF4-FFF2-40B4-BE49-F238E27FC236}">
                <a16:creationId xmlns:a16="http://schemas.microsoft.com/office/drawing/2014/main" id="{53644B98-637F-3603-3244-10A31C83D4B0}"/>
              </a:ext>
            </a:extLst>
          </p:cNvPr>
          <p:cNvSpPr>
            <a:spLocks noGrp="1"/>
          </p:cNvSpPr>
          <p:nvPr>
            <p:ph type="sldNum" sz="quarter" idx="12"/>
          </p:nvPr>
        </p:nvSpPr>
        <p:spPr/>
        <p:txBody>
          <a:bodyPr/>
          <a:lstStyle/>
          <a:p>
            <a:fld id="{FC63ECC8-719A-498E-B101-491B6A35558E}" type="slidenum">
              <a:rPr lang="en-US" smtClean="0"/>
              <a:t>15</a:t>
            </a:fld>
            <a:endParaRPr lang="en-US"/>
          </a:p>
        </p:txBody>
      </p:sp>
    </p:spTree>
    <p:extLst>
      <p:ext uri="{BB962C8B-B14F-4D97-AF65-F5344CB8AC3E}">
        <p14:creationId xmlns:p14="http://schemas.microsoft.com/office/powerpoint/2010/main" val="25231641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CBD47-E0C5-F75B-DFB4-127FD228625B}"/>
              </a:ext>
            </a:extLst>
          </p:cNvPr>
          <p:cNvSpPr>
            <a:spLocks noGrp="1"/>
          </p:cNvSpPr>
          <p:nvPr>
            <p:ph type="title"/>
          </p:nvPr>
        </p:nvSpPr>
        <p:spPr/>
        <p:txBody>
          <a:bodyPr/>
          <a:lstStyle/>
          <a:p>
            <a:r>
              <a:rPr lang="en-US" dirty="0"/>
              <a:t>			Sample Size Prediction</a:t>
            </a:r>
          </a:p>
        </p:txBody>
      </p:sp>
      <p:sp>
        <p:nvSpPr>
          <p:cNvPr id="3" name="Content Placeholder 2">
            <a:extLst>
              <a:ext uri="{FF2B5EF4-FFF2-40B4-BE49-F238E27FC236}">
                <a16:creationId xmlns:a16="http://schemas.microsoft.com/office/drawing/2014/main" id="{2E447DC5-F9B7-06D9-EC66-EE6641E1A91B}"/>
              </a:ext>
            </a:extLst>
          </p:cNvPr>
          <p:cNvSpPr>
            <a:spLocks noGrp="1"/>
          </p:cNvSpPr>
          <p:nvPr>
            <p:ph idx="1"/>
          </p:nvPr>
        </p:nvSpPr>
        <p:spPr/>
        <p:txBody>
          <a:bodyPr/>
          <a:lstStyle/>
          <a:p>
            <a:r>
              <a:rPr lang="en-US" dirty="0"/>
              <a:t>We make predictions for each panel on a monthly basis</a:t>
            </a:r>
          </a:p>
          <a:p>
            <a:pPr marL="0" indent="0">
              <a:buNone/>
            </a:pPr>
            <a:endParaRPr lang="en-US" dirty="0"/>
          </a:p>
          <a:p>
            <a:r>
              <a:rPr lang="en-US" dirty="0"/>
              <a:t>Predicted Panel size = Amount loaded + Pre MIS 1 growth prediction + Pre MIS 5 growth prediction – Type C attrition prediction</a:t>
            </a:r>
          </a:p>
          <a:p>
            <a:pPr marL="0" indent="0">
              <a:buNone/>
            </a:pPr>
            <a:endParaRPr lang="en-US" dirty="0"/>
          </a:p>
          <a:p>
            <a:r>
              <a:rPr lang="en-US" dirty="0"/>
              <a:t>Add the predicted panel sizes to obtain the monthly prediction</a:t>
            </a:r>
          </a:p>
          <a:p>
            <a:endParaRPr lang="en-US" dirty="0"/>
          </a:p>
        </p:txBody>
      </p:sp>
      <p:sp>
        <p:nvSpPr>
          <p:cNvPr id="4" name="Slide Number Placeholder 3">
            <a:extLst>
              <a:ext uri="{FF2B5EF4-FFF2-40B4-BE49-F238E27FC236}">
                <a16:creationId xmlns:a16="http://schemas.microsoft.com/office/drawing/2014/main" id="{2AAD8CD8-B011-8637-6AEE-D66B1F0B2925}"/>
              </a:ext>
            </a:extLst>
          </p:cNvPr>
          <p:cNvSpPr>
            <a:spLocks noGrp="1"/>
          </p:cNvSpPr>
          <p:nvPr>
            <p:ph type="sldNum" sz="quarter" idx="12"/>
          </p:nvPr>
        </p:nvSpPr>
        <p:spPr/>
        <p:txBody>
          <a:bodyPr/>
          <a:lstStyle/>
          <a:p>
            <a:fld id="{FC63ECC8-719A-498E-B101-491B6A35558E}" type="slidenum">
              <a:rPr lang="en-US" smtClean="0"/>
              <a:t>16</a:t>
            </a:fld>
            <a:endParaRPr lang="en-US"/>
          </a:p>
        </p:txBody>
      </p:sp>
    </p:spTree>
    <p:extLst>
      <p:ext uri="{BB962C8B-B14F-4D97-AF65-F5344CB8AC3E}">
        <p14:creationId xmlns:p14="http://schemas.microsoft.com/office/powerpoint/2010/main" val="5585713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193A3DD-6B04-67DF-1D52-DC53F3D9125F}"/>
              </a:ext>
            </a:extLst>
          </p:cNvPr>
          <p:cNvSpPr>
            <a:spLocks noGrp="1"/>
          </p:cNvSpPr>
          <p:nvPr>
            <p:ph type="title"/>
          </p:nvPr>
        </p:nvSpPr>
        <p:spPr/>
        <p:txBody>
          <a:bodyPr>
            <a:normAutofit fontScale="90000"/>
          </a:bodyPr>
          <a:lstStyle/>
          <a:p>
            <a:r>
              <a:rPr lang="en-US" b="1" dirty="0"/>
              <a:t>Comparison of Actual Sample Size to Modeled Sample Size over time</a:t>
            </a:r>
          </a:p>
        </p:txBody>
      </p:sp>
      <p:sp>
        <p:nvSpPr>
          <p:cNvPr id="10" name="Text Placeholder 9">
            <a:extLst>
              <a:ext uri="{FF2B5EF4-FFF2-40B4-BE49-F238E27FC236}">
                <a16:creationId xmlns:a16="http://schemas.microsoft.com/office/drawing/2014/main" id="{6AE41826-4FEA-A4FB-F94F-A659E3FFC61F}"/>
              </a:ext>
            </a:extLst>
          </p:cNvPr>
          <p:cNvSpPr>
            <a:spLocks noGrp="1"/>
          </p:cNvSpPr>
          <p:nvPr>
            <p:ph type="body" sz="half" idx="2"/>
          </p:nvPr>
        </p:nvSpPr>
        <p:spPr/>
        <p:txBody>
          <a:bodyPr/>
          <a:lstStyle/>
          <a:p>
            <a:r>
              <a:rPr lang="en-US" dirty="0"/>
              <a:t>MODEL PREDICTS WELL UNTIL 2021</a:t>
            </a:r>
          </a:p>
          <a:p>
            <a:endParaRPr lang="en-US" dirty="0"/>
          </a:p>
          <a:p>
            <a:r>
              <a:rPr lang="en-US" dirty="0"/>
              <a:t>OVERPREDICTS DURING CALENDAR YEAR 2021 -- PANDEMIC</a:t>
            </a:r>
          </a:p>
          <a:p>
            <a:endParaRPr lang="en-US" dirty="0"/>
          </a:p>
          <a:p>
            <a:r>
              <a:rPr lang="en-US" dirty="0"/>
              <a:t>UNDERPREDICTS FROM THE BEGINNING OF 2022 </a:t>
            </a:r>
          </a:p>
          <a:p>
            <a:endParaRPr lang="en-US" dirty="0"/>
          </a:p>
        </p:txBody>
      </p:sp>
      <p:sp>
        <p:nvSpPr>
          <p:cNvPr id="5" name="Slide Number Placeholder 4">
            <a:extLst>
              <a:ext uri="{FF2B5EF4-FFF2-40B4-BE49-F238E27FC236}">
                <a16:creationId xmlns:a16="http://schemas.microsoft.com/office/drawing/2014/main" id="{789AEC36-AFAD-B87E-A8D4-C86C7881D7A0}"/>
              </a:ext>
            </a:extLst>
          </p:cNvPr>
          <p:cNvSpPr>
            <a:spLocks noGrp="1"/>
          </p:cNvSpPr>
          <p:nvPr>
            <p:ph type="sldNum" sz="quarter" idx="12"/>
          </p:nvPr>
        </p:nvSpPr>
        <p:spPr/>
        <p:txBody>
          <a:bodyPr/>
          <a:lstStyle/>
          <a:p>
            <a:fld id="{FC63ECC8-719A-498E-B101-491B6A35558E}" type="slidenum">
              <a:rPr lang="en-US" smtClean="0"/>
              <a:t>17</a:t>
            </a:fld>
            <a:endParaRPr lang="en-US"/>
          </a:p>
        </p:txBody>
      </p:sp>
      <p:pic>
        <p:nvPicPr>
          <p:cNvPr id="6" name="Picture Placeholder 5" descr="Chart, line chart">
            <a:extLst>
              <a:ext uri="{FF2B5EF4-FFF2-40B4-BE49-F238E27FC236}">
                <a16:creationId xmlns:a16="http://schemas.microsoft.com/office/drawing/2014/main" id="{87A544F7-D398-BE4F-DE68-9C6992CE4B5C}"/>
              </a:ext>
            </a:extLst>
          </p:cNvPr>
          <p:cNvPicPr>
            <a:picLocks noGrp="1" noChangeAspect="1"/>
          </p:cNvPicPr>
          <p:nvPr>
            <p:ph type="pic" idx="1"/>
          </p:nvPr>
        </p:nvPicPr>
        <p:blipFill>
          <a:blip r:embed="rId3">
            <a:extLst>
              <a:ext uri="{28A0092B-C50C-407E-A947-70E740481C1C}">
                <a14:useLocalDpi xmlns:a14="http://schemas.microsoft.com/office/drawing/2010/main" val="0"/>
              </a:ext>
            </a:extLst>
          </a:blip>
          <a:srcRect l="2508" r="2508"/>
          <a:stretch>
            <a:fillRect/>
          </a:stretch>
        </p:blipFill>
        <p:spPr/>
      </p:pic>
    </p:spTree>
    <p:extLst>
      <p:ext uri="{BB962C8B-B14F-4D97-AF65-F5344CB8AC3E}">
        <p14:creationId xmlns:p14="http://schemas.microsoft.com/office/powerpoint/2010/main" val="177190039"/>
      </p:ext>
    </p:extLst>
  </p:cSld>
  <p:clrMapOvr>
    <a:masterClrMapping/>
  </p:clrMapOvr>
  <p:extLst>
    <p:ext uri="{6950BFC3-D8DA-4A85-94F7-54DA5524770B}">
      <p188:commentRel xmlns:p188="http://schemas.microsoft.com/office/powerpoint/2018/8/main" r:id="rId2"/>
    </p:ext>
  </p:extLs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9E348-AFB1-F1C5-5FD3-47E7D123F318}"/>
              </a:ext>
            </a:extLst>
          </p:cNvPr>
          <p:cNvSpPr>
            <a:spLocks noGrp="1"/>
          </p:cNvSpPr>
          <p:nvPr>
            <p:ph type="title"/>
          </p:nvPr>
        </p:nvSpPr>
        <p:spPr>
          <a:xfrm>
            <a:off x="838200" y="365126"/>
            <a:ext cx="10515600" cy="741004"/>
          </a:xfrm>
        </p:spPr>
        <p:txBody>
          <a:bodyPr>
            <a:normAutofit/>
          </a:bodyPr>
          <a:lstStyle/>
          <a:p>
            <a:r>
              <a:rPr lang="en-US" dirty="0"/>
              <a:t>	Underprediction and MAF Improvements </a:t>
            </a:r>
          </a:p>
        </p:txBody>
      </p:sp>
      <p:sp>
        <p:nvSpPr>
          <p:cNvPr id="3" name="Content Placeholder 2">
            <a:extLst>
              <a:ext uri="{FF2B5EF4-FFF2-40B4-BE49-F238E27FC236}">
                <a16:creationId xmlns:a16="http://schemas.microsoft.com/office/drawing/2014/main" id="{33ED6DA2-08FE-5DFD-7891-2E718544B4EE}"/>
              </a:ext>
            </a:extLst>
          </p:cNvPr>
          <p:cNvSpPr>
            <a:spLocks noGrp="1"/>
          </p:cNvSpPr>
          <p:nvPr>
            <p:ph idx="1"/>
          </p:nvPr>
        </p:nvSpPr>
        <p:spPr>
          <a:xfrm>
            <a:off x="838200" y="1548581"/>
            <a:ext cx="10515600" cy="4628382"/>
          </a:xfrm>
        </p:spPr>
        <p:txBody>
          <a:bodyPr>
            <a:normAutofit/>
          </a:bodyPr>
          <a:lstStyle/>
          <a:p>
            <a:r>
              <a:rPr lang="en-US" dirty="0"/>
              <a:t>MAF filters change after each decennial census</a:t>
            </a:r>
          </a:p>
          <a:p>
            <a:endParaRPr lang="en-US" dirty="0"/>
          </a:p>
          <a:p>
            <a:r>
              <a:rPr lang="en-US" dirty="0"/>
              <a:t>2020 MAF filters are FIRST applied to the MAF for samples chosen in 2022</a:t>
            </a:r>
          </a:p>
          <a:p>
            <a:pPr marL="0" indent="0">
              <a:buNone/>
            </a:pPr>
            <a:endParaRPr lang="en-US" dirty="0"/>
          </a:p>
          <a:p>
            <a:r>
              <a:rPr lang="en-US" dirty="0"/>
              <a:t>The application of 2020 MAF filters REDUCES the number of Type C </a:t>
            </a:r>
            <a:r>
              <a:rPr lang="en-US" dirty="0" err="1"/>
              <a:t>noninterviews</a:t>
            </a:r>
            <a:r>
              <a:rPr lang="en-US" dirty="0"/>
              <a:t>, thereby reducing attrition</a:t>
            </a:r>
          </a:p>
          <a:p>
            <a:pPr marL="0" indent="0">
              <a:buNone/>
            </a:pPr>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0DA78ECB-FE8C-D3C6-3F76-27666D3304AB}"/>
              </a:ext>
            </a:extLst>
          </p:cNvPr>
          <p:cNvSpPr>
            <a:spLocks noGrp="1"/>
          </p:cNvSpPr>
          <p:nvPr>
            <p:ph type="sldNum" sz="quarter" idx="12"/>
          </p:nvPr>
        </p:nvSpPr>
        <p:spPr/>
        <p:txBody>
          <a:bodyPr/>
          <a:lstStyle/>
          <a:p>
            <a:fld id="{FC63ECC8-719A-498E-B101-491B6A35558E}" type="slidenum">
              <a:rPr lang="en-US" smtClean="0"/>
              <a:t>18</a:t>
            </a:fld>
            <a:endParaRPr lang="en-US"/>
          </a:p>
        </p:txBody>
      </p:sp>
    </p:spTree>
    <p:extLst>
      <p:ext uri="{BB962C8B-B14F-4D97-AF65-F5344CB8AC3E}">
        <p14:creationId xmlns:p14="http://schemas.microsoft.com/office/powerpoint/2010/main" val="10149536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97DC7-2AEA-CF10-0616-A65C8E758DAC}"/>
              </a:ext>
            </a:extLst>
          </p:cNvPr>
          <p:cNvSpPr>
            <a:spLocks noGrp="1"/>
          </p:cNvSpPr>
          <p:nvPr>
            <p:ph type="title"/>
          </p:nvPr>
        </p:nvSpPr>
        <p:spPr>
          <a:xfrm>
            <a:off x="839788" y="457200"/>
            <a:ext cx="3932237" cy="1533832"/>
          </a:xfrm>
        </p:spPr>
        <p:txBody>
          <a:bodyPr/>
          <a:lstStyle/>
          <a:p>
            <a:r>
              <a:rPr lang="en-US" b="1" dirty="0"/>
              <a:t>Type C </a:t>
            </a:r>
            <a:r>
              <a:rPr lang="en-US" b="1" dirty="0" err="1"/>
              <a:t>noninterviews</a:t>
            </a:r>
            <a:r>
              <a:rPr lang="en-US" b="1" dirty="0"/>
              <a:t> in the recent past</a:t>
            </a:r>
          </a:p>
        </p:txBody>
      </p:sp>
      <p:sp>
        <p:nvSpPr>
          <p:cNvPr id="4" name="Text Placeholder 3">
            <a:extLst>
              <a:ext uri="{FF2B5EF4-FFF2-40B4-BE49-F238E27FC236}">
                <a16:creationId xmlns:a16="http://schemas.microsoft.com/office/drawing/2014/main" id="{96039F0B-D6E4-FC8C-DA8F-D6F81398DB37}"/>
              </a:ext>
            </a:extLst>
          </p:cNvPr>
          <p:cNvSpPr>
            <a:spLocks noGrp="1"/>
          </p:cNvSpPr>
          <p:nvPr>
            <p:ph type="body" sz="half" idx="2"/>
          </p:nvPr>
        </p:nvSpPr>
        <p:spPr>
          <a:xfrm>
            <a:off x="839788" y="2454442"/>
            <a:ext cx="3932237" cy="2791326"/>
          </a:xfrm>
        </p:spPr>
        <p:txBody>
          <a:bodyPr/>
          <a:lstStyle/>
          <a:p>
            <a:r>
              <a:rPr lang="en-US" dirty="0"/>
              <a:t>A SCATTERPLOT OF INTERVIEW 1 TYPE C NONINTERVIEWS versus TIME</a:t>
            </a:r>
          </a:p>
          <a:p>
            <a:endParaRPr lang="en-US" dirty="0"/>
          </a:p>
          <a:p>
            <a:r>
              <a:rPr lang="en-US" dirty="0"/>
              <a:t>THE Y AXIS IS THE PROPORTION OF LOADED SAMPLE THAT ARE INTERVIEW 1 TYPE C’S</a:t>
            </a:r>
          </a:p>
          <a:p>
            <a:endParaRPr lang="en-US" dirty="0"/>
          </a:p>
          <a:p>
            <a:r>
              <a:rPr lang="en-US" dirty="0"/>
              <a:t>THE X AXIS ARE THE NUMBER OF MONTHS SINCE APRIL 2014</a:t>
            </a:r>
          </a:p>
        </p:txBody>
      </p:sp>
      <p:sp>
        <p:nvSpPr>
          <p:cNvPr id="5" name="Slide Number Placeholder 4">
            <a:extLst>
              <a:ext uri="{FF2B5EF4-FFF2-40B4-BE49-F238E27FC236}">
                <a16:creationId xmlns:a16="http://schemas.microsoft.com/office/drawing/2014/main" id="{DC986DAF-89FF-FDD0-0BA5-A314AB2B1DD3}"/>
              </a:ext>
            </a:extLst>
          </p:cNvPr>
          <p:cNvSpPr>
            <a:spLocks noGrp="1"/>
          </p:cNvSpPr>
          <p:nvPr>
            <p:ph type="sldNum" sz="quarter" idx="12"/>
          </p:nvPr>
        </p:nvSpPr>
        <p:spPr/>
        <p:txBody>
          <a:bodyPr/>
          <a:lstStyle/>
          <a:p>
            <a:fld id="{FC63ECC8-719A-498E-B101-491B6A35558E}" type="slidenum">
              <a:rPr lang="en-US" smtClean="0"/>
              <a:t>19</a:t>
            </a:fld>
            <a:endParaRPr lang="en-US"/>
          </a:p>
        </p:txBody>
      </p:sp>
      <p:pic>
        <p:nvPicPr>
          <p:cNvPr id="9" name="Content Placeholder 8" descr="Chart, scatter chart">
            <a:extLst>
              <a:ext uri="{FF2B5EF4-FFF2-40B4-BE49-F238E27FC236}">
                <a16:creationId xmlns:a16="http://schemas.microsoft.com/office/drawing/2014/main" id="{CD28D0C6-5329-5BB9-0C08-11EAB8F3CDE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772026" y="604434"/>
            <a:ext cx="6545688" cy="4788976"/>
          </a:xfrm>
        </p:spPr>
      </p:pic>
    </p:spTree>
    <p:extLst>
      <p:ext uri="{BB962C8B-B14F-4D97-AF65-F5344CB8AC3E}">
        <p14:creationId xmlns:p14="http://schemas.microsoft.com/office/powerpoint/2010/main" val="3561245570"/>
      </p:ext>
    </p:extLst>
  </p:cSld>
  <p:clrMapOvr>
    <a:masterClrMapping/>
  </p:clrMapOvr>
  <p:extLst>
    <p:ext uri="{6950BFC3-D8DA-4A85-94F7-54DA5524770B}">
      <p188:commentRel xmlns:p188="http://schemas.microsoft.com/office/powerpoint/2018/8/main" r:id="rId2"/>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26231-EB48-2954-AF7A-9A61735BDB9F}"/>
              </a:ext>
            </a:extLst>
          </p:cNvPr>
          <p:cNvSpPr>
            <a:spLocks noGrp="1"/>
          </p:cNvSpPr>
          <p:nvPr>
            <p:ph type="title"/>
          </p:nvPr>
        </p:nvSpPr>
        <p:spPr>
          <a:xfrm>
            <a:off x="838200" y="365126"/>
            <a:ext cx="10515600" cy="873740"/>
          </a:xfrm>
        </p:spPr>
        <p:txBody>
          <a:bodyPr/>
          <a:lstStyle/>
          <a:p>
            <a:r>
              <a:rPr lang="en-US" dirty="0"/>
              <a:t>				BACKGROUND</a:t>
            </a:r>
          </a:p>
        </p:txBody>
      </p:sp>
      <p:sp>
        <p:nvSpPr>
          <p:cNvPr id="3" name="Content Placeholder 2">
            <a:extLst>
              <a:ext uri="{FF2B5EF4-FFF2-40B4-BE49-F238E27FC236}">
                <a16:creationId xmlns:a16="http://schemas.microsoft.com/office/drawing/2014/main" id="{AD592EDC-AE0E-B5B3-87C2-3437D160C51F}"/>
              </a:ext>
            </a:extLst>
          </p:cNvPr>
          <p:cNvSpPr>
            <a:spLocks noGrp="1"/>
          </p:cNvSpPr>
          <p:nvPr>
            <p:ph idx="1"/>
          </p:nvPr>
        </p:nvSpPr>
        <p:spPr>
          <a:xfrm>
            <a:off x="838200" y="1238866"/>
            <a:ext cx="10515600" cy="4291779"/>
          </a:xfrm>
        </p:spPr>
        <p:txBody>
          <a:bodyPr/>
          <a:lstStyle/>
          <a:p>
            <a:r>
              <a:rPr lang="en-US" dirty="0"/>
              <a:t>The CPS sample size fluctuates from month to month</a:t>
            </a:r>
          </a:p>
          <a:p>
            <a:pPr marL="0" indent="0">
              <a:buNone/>
            </a:pPr>
            <a:endParaRPr lang="en-US" dirty="0"/>
          </a:p>
          <a:p>
            <a:r>
              <a:rPr lang="en-US" dirty="0"/>
              <a:t>We identify factors influencing that fluctuation</a:t>
            </a:r>
          </a:p>
          <a:p>
            <a:pPr marL="0" indent="0">
              <a:buNone/>
            </a:pPr>
            <a:endParaRPr lang="en-US" dirty="0"/>
          </a:p>
          <a:p>
            <a:r>
              <a:rPr lang="en-US" dirty="0"/>
              <a:t>We use those factors to PREDICT the sample size</a:t>
            </a:r>
          </a:p>
          <a:p>
            <a:pPr marL="0" indent="0">
              <a:buNone/>
            </a:pPr>
            <a:endParaRPr lang="en-US" dirty="0"/>
          </a:p>
          <a:p>
            <a:r>
              <a:rPr lang="en-US" dirty="0"/>
              <a:t>We use these predictions to keep stakeholders informed and to plan maintenance reductions</a:t>
            </a:r>
          </a:p>
        </p:txBody>
      </p:sp>
      <p:sp>
        <p:nvSpPr>
          <p:cNvPr id="4" name="Slide Number Placeholder 3">
            <a:extLst>
              <a:ext uri="{FF2B5EF4-FFF2-40B4-BE49-F238E27FC236}">
                <a16:creationId xmlns:a16="http://schemas.microsoft.com/office/drawing/2014/main" id="{70894A8C-BD92-E786-9B7E-39250E0E52FA}"/>
              </a:ext>
            </a:extLst>
          </p:cNvPr>
          <p:cNvSpPr>
            <a:spLocks noGrp="1"/>
          </p:cNvSpPr>
          <p:nvPr>
            <p:ph type="sldNum" sz="quarter" idx="12"/>
          </p:nvPr>
        </p:nvSpPr>
        <p:spPr/>
        <p:txBody>
          <a:bodyPr/>
          <a:lstStyle/>
          <a:p>
            <a:fld id="{FC63ECC8-719A-498E-B101-491B6A35558E}" type="slidenum">
              <a:rPr lang="en-US" smtClean="0"/>
              <a:t>2</a:t>
            </a:fld>
            <a:endParaRPr lang="en-US"/>
          </a:p>
        </p:txBody>
      </p:sp>
    </p:spTree>
    <p:extLst>
      <p:ext uri="{BB962C8B-B14F-4D97-AF65-F5344CB8AC3E}">
        <p14:creationId xmlns:p14="http://schemas.microsoft.com/office/powerpoint/2010/main" val="7993544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DD5E2-A238-14CB-AA41-F645E9CA8472}"/>
              </a:ext>
            </a:extLst>
          </p:cNvPr>
          <p:cNvSpPr>
            <a:spLocks noGrp="1"/>
          </p:cNvSpPr>
          <p:nvPr>
            <p:ph type="title"/>
          </p:nvPr>
        </p:nvSpPr>
        <p:spPr/>
        <p:txBody>
          <a:bodyPr/>
          <a:lstStyle/>
          <a:p>
            <a:r>
              <a:rPr lang="en-US" dirty="0"/>
              <a:t>				Conclusions</a:t>
            </a:r>
          </a:p>
        </p:txBody>
      </p:sp>
      <p:sp>
        <p:nvSpPr>
          <p:cNvPr id="3" name="Content Placeholder 2">
            <a:extLst>
              <a:ext uri="{FF2B5EF4-FFF2-40B4-BE49-F238E27FC236}">
                <a16:creationId xmlns:a16="http://schemas.microsoft.com/office/drawing/2014/main" id="{34B76214-5572-E77C-F344-877298602EE3}"/>
              </a:ext>
            </a:extLst>
          </p:cNvPr>
          <p:cNvSpPr>
            <a:spLocks noGrp="1"/>
          </p:cNvSpPr>
          <p:nvPr>
            <p:ph idx="1"/>
          </p:nvPr>
        </p:nvSpPr>
        <p:spPr/>
        <p:txBody>
          <a:bodyPr/>
          <a:lstStyle/>
          <a:p>
            <a:r>
              <a:rPr lang="en-US" dirty="0"/>
              <a:t>The month to month variation in CPS sample size depends on the number of MAF additions that each panel has undergone</a:t>
            </a:r>
          </a:p>
          <a:p>
            <a:pPr marL="0" indent="0">
              <a:buNone/>
            </a:pPr>
            <a:endParaRPr lang="en-US" dirty="0"/>
          </a:p>
          <a:p>
            <a:r>
              <a:rPr lang="en-US" dirty="0"/>
              <a:t>Account for changes in the growth of the sample frame (MAF) to predict the sample size. </a:t>
            </a:r>
          </a:p>
          <a:p>
            <a:endParaRPr lang="en-US" dirty="0"/>
          </a:p>
          <a:p>
            <a:r>
              <a:rPr lang="en-US" dirty="0"/>
              <a:t>Account for the effect of recent MAF filters to predict sample size</a:t>
            </a:r>
          </a:p>
          <a:p>
            <a:pPr marL="0" indent="0">
              <a:buNone/>
            </a:pPr>
            <a:endParaRPr lang="en-US" dirty="0"/>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1A74C188-86AB-F072-3F6E-57647A24CE37}"/>
              </a:ext>
            </a:extLst>
          </p:cNvPr>
          <p:cNvSpPr>
            <a:spLocks noGrp="1"/>
          </p:cNvSpPr>
          <p:nvPr>
            <p:ph type="sldNum" sz="quarter" idx="12"/>
          </p:nvPr>
        </p:nvSpPr>
        <p:spPr/>
        <p:txBody>
          <a:bodyPr/>
          <a:lstStyle/>
          <a:p>
            <a:fld id="{FC63ECC8-719A-498E-B101-491B6A35558E}" type="slidenum">
              <a:rPr lang="en-US" smtClean="0"/>
              <a:t>20</a:t>
            </a:fld>
            <a:endParaRPr lang="en-US"/>
          </a:p>
        </p:txBody>
      </p:sp>
    </p:spTree>
    <p:extLst>
      <p:ext uri="{BB962C8B-B14F-4D97-AF65-F5344CB8AC3E}">
        <p14:creationId xmlns:p14="http://schemas.microsoft.com/office/powerpoint/2010/main" val="2539384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8CEFD-4AC2-EBC1-C7CE-618D6DDBB05A}"/>
              </a:ext>
            </a:extLst>
          </p:cNvPr>
          <p:cNvSpPr>
            <a:spLocks noGrp="1"/>
          </p:cNvSpPr>
          <p:nvPr>
            <p:ph type="title"/>
          </p:nvPr>
        </p:nvSpPr>
        <p:spPr>
          <a:xfrm>
            <a:off x="838200" y="136525"/>
            <a:ext cx="10515600" cy="747895"/>
          </a:xfrm>
        </p:spPr>
        <p:txBody>
          <a:bodyPr/>
          <a:lstStyle/>
          <a:p>
            <a:r>
              <a:rPr lang="en-US" dirty="0"/>
              <a:t>					Outline</a:t>
            </a:r>
          </a:p>
        </p:txBody>
      </p:sp>
      <p:sp>
        <p:nvSpPr>
          <p:cNvPr id="3" name="Content Placeholder 2">
            <a:extLst>
              <a:ext uri="{FF2B5EF4-FFF2-40B4-BE49-F238E27FC236}">
                <a16:creationId xmlns:a16="http://schemas.microsoft.com/office/drawing/2014/main" id="{24E215DE-544A-ABB6-AFA2-826479970AAD}"/>
              </a:ext>
            </a:extLst>
          </p:cNvPr>
          <p:cNvSpPr>
            <a:spLocks noGrp="1"/>
          </p:cNvSpPr>
          <p:nvPr>
            <p:ph idx="1"/>
          </p:nvPr>
        </p:nvSpPr>
        <p:spPr>
          <a:xfrm>
            <a:off x="838200" y="884420"/>
            <a:ext cx="10515600" cy="5096655"/>
          </a:xfrm>
        </p:spPr>
        <p:txBody>
          <a:bodyPr>
            <a:normAutofit fontScale="92500" lnSpcReduction="10000"/>
          </a:bodyPr>
          <a:lstStyle/>
          <a:p>
            <a:r>
              <a:rPr lang="en-US" sz="4000" dirty="0"/>
              <a:t>I. CPS INTRODUCTION</a:t>
            </a:r>
          </a:p>
          <a:p>
            <a:pPr lvl="1"/>
            <a:r>
              <a:rPr lang="en-US" dirty="0"/>
              <a:t>SAMPLE DESIGN  </a:t>
            </a:r>
          </a:p>
          <a:p>
            <a:pPr lvl="1"/>
            <a:r>
              <a:rPr lang="en-US" dirty="0"/>
              <a:t>ROTATION CHART</a:t>
            </a:r>
          </a:p>
          <a:p>
            <a:r>
              <a:rPr lang="en-US" sz="4000" dirty="0"/>
              <a:t>II. ELEMENTS DETERMINING CPS SAMPLE SIZE</a:t>
            </a:r>
          </a:p>
          <a:p>
            <a:pPr lvl="1"/>
            <a:r>
              <a:rPr lang="en-US" sz="2600" dirty="0"/>
              <a:t>DATABASE LOAD</a:t>
            </a:r>
          </a:p>
          <a:p>
            <a:pPr lvl="1"/>
            <a:r>
              <a:rPr lang="en-US" sz="2600" dirty="0"/>
              <a:t>MAF ADDS</a:t>
            </a:r>
          </a:p>
          <a:p>
            <a:pPr lvl="1"/>
            <a:r>
              <a:rPr lang="en-US" sz="2600" dirty="0"/>
              <a:t>ATTRITION</a:t>
            </a:r>
          </a:p>
          <a:p>
            <a:r>
              <a:rPr lang="en-US" sz="3800" dirty="0"/>
              <a:t>III.  PREDICTION OF CPS SAMPLE SIZE</a:t>
            </a:r>
          </a:p>
          <a:p>
            <a:r>
              <a:rPr lang="en-US" sz="3800" dirty="0"/>
              <a:t>IV.  COMPARING PREDICTED SAMPLE SIZE TO ACTUAL SAMPLE SIZE</a:t>
            </a:r>
          </a:p>
          <a:p>
            <a:r>
              <a:rPr lang="en-US" sz="3800" dirty="0"/>
              <a:t>V. RESULTS &amp; CONCLUSIONS</a:t>
            </a:r>
          </a:p>
          <a:p>
            <a:pPr lvl="3"/>
            <a:endParaRPr lang="en-US" sz="2800" dirty="0"/>
          </a:p>
          <a:p>
            <a:pPr lvl="3"/>
            <a:endParaRPr lang="en-US" sz="2800" dirty="0"/>
          </a:p>
          <a:p>
            <a:pPr lvl="3"/>
            <a:endParaRPr lang="en-US" sz="2800" dirty="0"/>
          </a:p>
          <a:p>
            <a:pPr marL="1371600" lvl="3" indent="0">
              <a:buNone/>
            </a:pPr>
            <a:endParaRPr lang="en-US" sz="2800" dirty="0"/>
          </a:p>
          <a:p>
            <a:pPr lvl="3"/>
            <a:endParaRPr lang="en-US" sz="2800" dirty="0"/>
          </a:p>
          <a:p>
            <a:pPr lvl="3"/>
            <a:endParaRPr lang="en-US" sz="2800" dirty="0"/>
          </a:p>
          <a:p>
            <a:pPr marL="1371600" lvl="3" indent="0">
              <a:buNone/>
            </a:pPr>
            <a:endParaRPr lang="en-US" sz="2800" dirty="0"/>
          </a:p>
        </p:txBody>
      </p:sp>
      <p:sp>
        <p:nvSpPr>
          <p:cNvPr id="4" name="Slide Number Placeholder 3">
            <a:extLst>
              <a:ext uri="{FF2B5EF4-FFF2-40B4-BE49-F238E27FC236}">
                <a16:creationId xmlns:a16="http://schemas.microsoft.com/office/drawing/2014/main" id="{ED7ECA19-E2E9-4B89-6693-BBCA708CC484}"/>
              </a:ext>
            </a:extLst>
          </p:cNvPr>
          <p:cNvSpPr>
            <a:spLocks noGrp="1"/>
          </p:cNvSpPr>
          <p:nvPr>
            <p:ph type="sldNum" sz="quarter" idx="12"/>
          </p:nvPr>
        </p:nvSpPr>
        <p:spPr/>
        <p:txBody>
          <a:bodyPr/>
          <a:lstStyle/>
          <a:p>
            <a:fld id="{FC63ECC8-719A-498E-B101-491B6A35558E}" type="slidenum">
              <a:rPr lang="en-US" smtClean="0"/>
              <a:t>3</a:t>
            </a:fld>
            <a:endParaRPr lang="en-US"/>
          </a:p>
        </p:txBody>
      </p:sp>
    </p:spTree>
    <p:extLst>
      <p:ext uri="{BB962C8B-B14F-4D97-AF65-F5344CB8AC3E}">
        <p14:creationId xmlns:p14="http://schemas.microsoft.com/office/powerpoint/2010/main" val="671653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91038-387D-EEC7-3A8E-E89F207C3A5C}"/>
              </a:ext>
            </a:extLst>
          </p:cNvPr>
          <p:cNvSpPr>
            <a:spLocks noGrp="1"/>
          </p:cNvSpPr>
          <p:nvPr>
            <p:ph type="title"/>
          </p:nvPr>
        </p:nvSpPr>
        <p:spPr>
          <a:xfrm>
            <a:off x="838200" y="250723"/>
            <a:ext cx="10515600" cy="1047135"/>
          </a:xfrm>
        </p:spPr>
        <p:txBody>
          <a:bodyPr>
            <a:normAutofit fontScale="90000"/>
          </a:bodyPr>
          <a:lstStyle/>
          <a:p>
            <a:r>
              <a:rPr lang="en-US" dirty="0">
                <a:cs typeface="Calibri Light"/>
              </a:rPr>
              <a:t>		Current Population Survey  (CPS)</a:t>
            </a:r>
            <a:br>
              <a:rPr lang="en-US" dirty="0">
                <a:cs typeface="Calibri Light"/>
              </a:rPr>
            </a:br>
            <a:r>
              <a:rPr lang="en-US" dirty="0">
                <a:cs typeface="Calibri Light"/>
              </a:rPr>
              <a:t>				Sample Design</a:t>
            </a:r>
            <a:endParaRPr lang="en-US" dirty="0"/>
          </a:p>
        </p:txBody>
      </p:sp>
      <p:sp>
        <p:nvSpPr>
          <p:cNvPr id="3" name="Content Placeholder 2">
            <a:extLst>
              <a:ext uri="{FF2B5EF4-FFF2-40B4-BE49-F238E27FC236}">
                <a16:creationId xmlns:a16="http://schemas.microsoft.com/office/drawing/2014/main" id="{E0838576-9CE7-DF6E-352E-C81220C27B0E}"/>
              </a:ext>
            </a:extLst>
          </p:cNvPr>
          <p:cNvSpPr>
            <a:spLocks noGrp="1"/>
          </p:cNvSpPr>
          <p:nvPr>
            <p:ph idx="1"/>
          </p:nvPr>
        </p:nvSpPr>
        <p:spPr>
          <a:xfrm>
            <a:off x="838200" y="1297858"/>
            <a:ext cx="10515600" cy="4608267"/>
          </a:xfrm>
        </p:spPr>
        <p:txBody>
          <a:bodyPr>
            <a:normAutofit fontScale="92500" lnSpcReduction="20000"/>
          </a:bodyPr>
          <a:lstStyle/>
          <a:p>
            <a:pPr marL="0" indent="0">
              <a:buNone/>
            </a:pPr>
            <a:endParaRPr lang="en-US" dirty="0"/>
          </a:p>
          <a:p>
            <a:r>
              <a:rPr lang="en-US" dirty="0"/>
              <a:t>Two staged Stratified Sample; sampling done on an annual basis</a:t>
            </a:r>
          </a:p>
          <a:p>
            <a:pPr marL="0" indent="0">
              <a:buNone/>
            </a:pPr>
            <a:endParaRPr lang="en-US" dirty="0"/>
          </a:p>
          <a:p>
            <a:r>
              <a:rPr lang="en-US" dirty="0"/>
              <a:t>The Frame is the Master Address File (MAF) </a:t>
            </a:r>
          </a:p>
          <a:p>
            <a:pPr marL="0" indent="0">
              <a:buNone/>
            </a:pPr>
            <a:endParaRPr lang="en-US" dirty="0"/>
          </a:p>
          <a:p>
            <a:r>
              <a:rPr lang="en-US" dirty="0"/>
              <a:t>MAF is clustered into Primary Sampling Units (PSUs) (think counties)</a:t>
            </a:r>
          </a:p>
          <a:p>
            <a:pPr marL="0" indent="0">
              <a:buNone/>
            </a:pPr>
            <a:endParaRPr lang="en-US" dirty="0"/>
          </a:p>
          <a:p>
            <a:r>
              <a:rPr lang="en-US" dirty="0"/>
              <a:t>First stage: Metropolitan PSUs chosen with certainty, and a stratified sample of non metro PSUs are chosen</a:t>
            </a:r>
          </a:p>
          <a:p>
            <a:pPr marL="0" indent="0">
              <a:buNone/>
            </a:pPr>
            <a:endParaRPr lang="en-US" dirty="0"/>
          </a:p>
          <a:p>
            <a:r>
              <a:rPr lang="en-US" dirty="0"/>
              <a:t>Second stage: Systematic sample of housing units within PSUs</a:t>
            </a:r>
          </a:p>
          <a:p>
            <a:pPr marL="0" indent="0">
              <a:buNone/>
            </a:pPr>
            <a:endParaRPr lang="en-US" dirty="0"/>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89CBBBD6-C864-A678-3C2C-267B18616F97}"/>
              </a:ext>
            </a:extLst>
          </p:cNvPr>
          <p:cNvSpPr>
            <a:spLocks noGrp="1"/>
          </p:cNvSpPr>
          <p:nvPr>
            <p:ph type="sldNum" sz="quarter" idx="12"/>
          </p:nvPr>
        </p:nvSpPr>
        <p:spPr/>
        <p:txBody>
          <a:bodyPr/>
          <a:lstStyle/>
          <a:p>
            <a:fld id="{FC63ECC8-719A-498E-B101-491B6A35558E}" type="slidenum">
              <a:rPr lang="en-US" smtClean="0"/>
              <a:t>4</a:t>
            </a:fld>
            <a:endParaRPr lang="en-US"/>
          </a:p>
        </p:txBody>
      </p:sp>
    </p:spTree>
    <p:extLst>
      <p:ext uri="{BB962C8B-B14F-4D97-AF65-F5344CB8AC3E}">
        <p14:creationId xmlns:p14="http://schemas.microsoft.com/office/powerpoint/2010/main" val="2787202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B5180-A1F9-8D57-F938-A56F7CDB2E10}"/>
              </a:ext>
            </a:extLst>
          </p:cNvPr>
          <p:cNvSpPr>
            <a:spLocks noGrp="1"/>
          </p:cNvSpPr>
          <p:nvPr>
            <p:ph type="title"/>
          </p:nvPr>
        </p:nvSpPr>
        <p:spPr/>
        <p:txBody>
          <a:bodyPr/>
          <a:lstStyle/>
          <a:p>
            <a:r>
              <a:rPr lang="en-US" dirty="0">
                <a:cs typeface="Calibri Light"/>
              </a:rPr>
              <a:t>			CPS Sample Design (</a:t>
            </a:r>
            <a:r>
              <a:rPr lang="en-US" dirty="0" err="1">
                <a:cs typeface="Calibri Light"/>
              </a:rPr>
              <a:t>cont</a:t>
            </a:r>
            <a:r>
              <a:rPr lang="en-US" dirty="0">
                <a:cs typeface="Calibri Light"/>
              </a:rPr>
              <a:t>)</a:t>
            </a:r>
            <a:endParaRPr lang="en-US" dirty="0"/>
          </a:p>
        </p:txBody>
      </p:sp>
      <p:sp>
        <p:nvSpPr>
          <p:cNvPr id="5" name="Content Placeholder 4">
            <a:extLst>
              <a:ext uri="{FF2B5EF4-FFF2-40B4-BE49-F238E27FC236}">
                <a16:creationId xmlns:a16="http://schemas.microsoft.com/office/drawing/2014/main" id="{744A63F8-69C7-20AB-8803-55E985DDAC3A}"/>
              </a:ext>
            </a:extLst>
          </p:cNvPr>
          <p:cNvSpPr>
            <a:spLocks noGrp="1"/>
          </p:cNvSpPr>
          <p:nvPr>
            <p:ph idx="1"/>
          </p:nvPr>
        </p:nvSpPr>
        <p:spPr/>
        <p:txBody>
          <a:bodyPr/>
          <a:lstStyle/>
          <a:p>
            <a:r>
              <a:rPr lang="en-US" dirty="0"/>
              <a:t>Sample divided into rotation groups (panels)</a:t>
            </a:r>
          </a:p>
          <a:p>
            <a:pPr marL="0" indent="0">
              <a:buNone/>
            </a:pPr>
            <a:endParaRPr lang="en-US" dirty="0"/>
          </a:p>
          <a:p>
            <a:r>
              <a:rPr lang="en-US" dirty="0"/>
              <a:t>A given panel is in sample 4 consecutive months, out of sample the next 8 months and back in for 4 months</a:t>
            </a:r>
          </a:p>
          <a:p>
            <a:pPr marL="0" indent="0">
              <a:buNone/>
            </a:pPr>
            <a:endParaRPr lang="en-US" dirty="0"/>
          </a:p>
          <a:p>
            <a:r>
              <a:rPr lang="en-US" dirty="0"/>
              <a:t>Each month has 8 panels in sample; each panel is in a unique month in sample</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71FEEE60-C90D-0CF6-7BB9-AAD523F16484}"/>
              </a:ext>
            </a:extLst>
          </p:cNvPr>
          <p:cNvSpPr>
            <a:spLocks noGrp="1"/>
          </p:cNvSpPr>
          <p:nvPr>
            <p:ph type="sldNum" sz="quarter" idx="12"/>
          </p:nvPr>
        </p:nvSpPr>
        <p:spPr/>
        <p:txBody>
          <a:bodyPr/>
          <a:lstStyle/>
          <a:p>
            <a:fld id="{FC63ECC8-719A-498E-B101-491B6A35558E}" type="slidenum">
              <a:rPr lang="en-US" smtClean="0"/>
              <a:t>5</a:t>
            </a:fld>
            <a:endParaRPr lang="en-US"/>
          </a:p>
        </p:txBody>
      </p:sp>
    </p:spTree>
    <p:extLst>
      <p:ext uri="{BB962C8B-B14F-4D97-AF65-F5344CB8AC3E}">
        <p14:creationId xmlns:p14="http://schemas.microsoft.com/office/powerpoint/2010/main" val="1569025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DE6909F-C405-C614-3866-80017787C346}"/>
              </a:ext>
            </a:extLst>
          </p:cNvPr>
          <p:cNvSpPr>
            <a:spLocks noGrp="1"/>
          </p:cNvSpPr>
          <p:nvPr>
            <p:ph type="title"/>
          </p:nvPr>
        </p:nvSpPr>
        <p:spPr>
          <a:xfrm>
            <a:off x="838200" y="136525"/>
            <a:ext cx="10515600" cy="773035"/>
          </a:xfrm>
        </p:spPr>
        <p:txBody>
          <a:bodyPr/>
          <a:lstStyle/>
          <a:p>
            <a:r>
              <a:rPr lang="en-US" dirty="0"/>
              <a:t>				Rotation Chart</a:t>
            </a:r>
          </a:p>
        </p:txBody>
      </p:sp>
      <p:sp>
        <p:nvSpPr>
          <p:cNvPr id="2" name="Slide Number Placeholder 1">
            <a:extLst>
              <a:ext uri="{FF2B5EF4-FFF2-40B4-BE49-F238E27FC236}">
                <a16:creationId xmlns:a16="http://schemas.microsoft.com/office/drawing/2014/main" id="{78A18F2C-1EEB-7D41-BE42-9279C4CB1708}"/>
              </a:ext>
            </a:extLst>
          </p:cNvPr>
          <p:cNvSpPr>
            <a:spLocks noGrp="1"/>
          </p:cNvSpPr>
          <p:nvPr>
            <p:ph type="sldNum" sz="quarter" idx="12"/>
          </p:nvPr>
        </p:nvSpPr>
        <p:spPr/>
        <p:txBody>
          <a:bodyPr/>
          <a:lstStyle/>
          <a:p>
            <a:fld id="{FC63ECC8-719A-498E-B101-491B6A35558E}" type="slidenum">
              <a:rPr lang="en-US" smtClean="0"/>
              <a:t>6</a:t>
            </a:fld>
            <a:endParaRPr lang="en-US"/>
          </a:p>
        </p:txBody>
      </p:sp>
      <p:graphicFrame>
        <p:nvGraphicFramePr>
          <p:cNvPr id="4" name="Object 3">
            <a:extLst>
              <a:ext uri="{FF2B5EF4-FFF2-40B4-BE49-F238E27FC236}">
                <a16:creationId xmlns:a16="http://schemas.microsoft.com/office/drawing/2014/main" id="{B25CDDD8-FE8F-8A6F-3D15-B4834360BFD4}"/>
              </a:ext>
            </a:extLst>
          </p:cNvPr>
          <p:cNvGraphicFramePr>
            <a:graphicFrameLocks noChangeAspect="1"/>
          </p:cNvGraphicFramePr>
          <p:nvPr>
            <p:extLst>
              <p:ext uri="{D42A27DB-BD31-4B8C-83A1-F6EECF244321}">
                <p14:modId xmlns:p14="http://schemas.microsoft.com/office/powerpoint/2010/main" val="2189509836"/>
              </p:ext>
            </p:extLst>
          </p:nvPr>
        </p:nvGraphicFramePr>
        <p:xfrm>
          <a:off x="2293496" y="909561"/>
          <a:ext cx="7869836" cy="5446790"/>
        </p:xfrm>
        <a:graphic>
          <a:graphicData uri="http://schemas.openxmlformats.org/presentationml/2006/ole">
            <mc:AlternateContent xmlns:mc="http://schemas.openxmlformats.org/markup-compatibility/2006">
              <mc:Choice xmlns:v="urn:schemas-microsoft-com:vml" Requires="v">
                <p:oleObj name="Worksheet" r:id="rId2" imgW="6067521" imgH="4010025" progId="Excel.Sheet.12">
                  <p:embed/>
                </p:oleObj>
              </mc:Choice>
              <mc:Fallback>
                <p:oleObj name="Worksheet" r:id="rId2" imgW="6067521" imgH="4010025" progId="Excel.Sheet.12">
                  <p:embed/>
                  <p:pic>
                    <p:nvPicPr>
                      <p:cNvPr id="0" name=""/>
                      <p:cNvPicPr/>
                      <p:nvPr/>
                    </p:nvPicPr>
                    <p:blipFill>
                      <a:blip r:embed="rId3"/>
                      <a:stretch>
                        <a:fillRect/>
                      </a:stretch>
                    </p:blipFill>
                    <p:spPr>
                      <a:xfrm>
                        <a:off x="2293496" y="909561"/>
                        <a:ext cx="7869836" cy="5446790"/>
                      </a:xfrm>
                      <a:prstGeom prst="rect">
                        <a:avLst/>
                      </a:prstGeom>
                    </p:spPr>
                  </p:pic>
                </p:oleObj>
              </mc:Fallback>
            </mc:AlternateContent>
          </a:graphicData>
        </a:graphic>
      </p:graphicFrame>
    </p:spTree>
    <p:extLst>
      <p:ext uri="{BB962C8B-B14F-4D97-AF65-F5344CB8AC3E}">
        <p14:creationId xmlns:p14="http://schemas.microsoft.com/office/powerpoint/2010/main" val="4124478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111DF-62DB-4C6E-FBAC-AD6AEB612244}"/>
              </a:ext>
            </a:extLst>
          </p:cNvPr>
          <p:cNvSpPr>
            <a:spLocks noGrp="1"/>
          </p:cNvSpPr>
          <p:nvPr>
            <p:ph type="title"/>
          </p:nvPr>
        </p:nvSpPr>
        <p:spPr/>
        <p:txBody>
          <a:bodyPr/>
          <a:lstStyle/>
          <a:p>
            <a:r>
              <a:rPr lang="en-US" dirty="0">
                <a:cs typeface="Calibri Light"/>
              </a:rPr>
              <a:t>		Factors affecting CPS sample size</a:t>
            </a:r>
            <a:endParaRPr lang="en-US" dirty="0"/>
          </a:p>
        </p:txBody>
      </p:sp>
      <p:sp>
        <p:nvSpPr>
          <p:cNvPr id="3" name="Content Placeholder 2">
            <a:extLst>
              <a:ext uri="{FF2B5EF4-FFF2-40B4-BE49-F238E27FC236}">
                <a16:creationId xmlns:a16="http://schemas.microsoft.com/office/drawing/2014/main" id="{1E80BB88-E955-7105-8859-F6A437004400}"/>
              </a:ext>
            </a:extLst>
          </p:cNvPr>
          <p:cNvSpPr>
            <a:spLocks noGrp="1"/>
          </p:cNvSpPr>
          <p:nvPr>
            <p:ph idx="1"/>
          </p:nvPr>
        </p:nvSpPr>
        <p:spPr/>
        <p:txBody>
          <a:bodyPr/>
          <a:lstStyle/>
          <a:p>
            <a:r>
              <a:rPr lang="en-US" dirty="0"/>
              <a:t>Annual Database Load – Sample size at time of Annual Sample</a:t>
            </a:r>
          </a:p>
          <a:p>
            <a:endParaRPr lang="en-US" dirty="0"/>
          </a:p>
          <a:p>
            <a:r>
              <a:rPr lang="en-US" dirty="0"/>
              <a:t>Added housing units (HUs) from the Master Address File (MAF ADDS)</a:t>
            </a:r>
          </a:p>
          <a:p>
            <a:endParaRPr lang="en-US" dirty="0"/>
          </a:p>
          <a:p>
            <a:r>
              <a:rPr lang="en-US" dirty="0"/>
              <a:t>Attrition due to ineligible HUs (Type C </a:t>
            </a:r>
            <a:r>
              <a:rPr lang="en-US" dirty="0" err="1"/>
              <a:t>noninterviews</a:t>
            </a:r>
            <a:r>
              <a:rPr lang="en-US" dirty="0"/>
              <a:t>)</a:t>
            </a:r>
          </a:p>
          <a:p>
            <a:endParaRPr lang="en-US" dirty="0"/>
          </a:p>
          <a:p>
            <a:r>
              <a:rPr lang="en-US" dirty="0"/>
              <a:t>Attrition due to planned sample reduction</a:t>
            </a:r>
          </a:p>
          <a:p>
            <a:pPr marL="0" indent="0">
              <a:buNone/>
            </a:pPr>
            <a:endParaRPr lang="en-US" dirty="0"/>
          </a:p>
        </p:txBody>
      </p:sp>
      <p:sp>
        <p:nvSpPr>
          <p:cNvPr id="4" name="Slide Number Placeholder 3">
            <a:extLst>
              <a:ext uri="{FF2B5EF4-FFF2-40B4-BE49-F238E27FC236}">
                <a16:creationId xmlns:a16="http://schemas.microsoft.com/office/drawing/2014/main" id="{A07E5874-BD7F-CB6A-0905-C7B333EDD8C0}"/>
              </a:ext>
            </a:extLst>
          </p:cNvPr>
          <p:cNvSpPr>
            <a:spLocks noGrp="1"/>
          </p:cNvSpPr>
          <p:nvPr>
            <p:ph type="sldNum" sz="quarter" idx="12"/>
          </p:nvPr>
        </p:nvSpPr>
        <p:spPr/>
        <p:txBody>
          <a:bodyPr/>
          <a:lstStyle/>
          <a:p>
            <a:fld id="{FC63ECC8-719A-498E-B101-491B6A35558E}" type="slidenum">
              <a:rPr lang="en-US" smtClean="0"/>
              <a:t>7</a:t>
            </a:fld>
            <a:endParaRPr lang="en-US"/>
          </a:p>
        </p:txBody>
      </p:sp>
    </p:spTree>
    <p:extLst>
      <p:ext uri="{BB962C8B-B14F-4D97-AF65-F5344CB8AC3E}">
        <p14:creationId xmlns:p14="http://schemas.microsoft.com/office/powerpoint/2010/main" val="3822579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4A5A1-D3B3-5169-7174-F9E93DC18BF0}"/>
              </a:ext>
            </a:extLst>
          </p:cNvPr>
          <p:cNvSpPr>
            <a:spLocks noGrp="1"/>
          </p:cNvSpPr>
          <p:nvPr>
            <p:ph type="title"/>
          </p:nvPr>
        </p:nvSpPr>
        <p:spPr/>
        <p:txBody>
          <a:bodyPr/>
          <a:lstStyle/>
          <a:p>
            <a:r>
              <a:rPr lang="en-US" dirty="0">
                <a:cs typeface="Calibri Light"/>
              </a:rPr>
              <a:t>				Database Load</a:t>
            </a:r>
            <a:endParaRPr lang="en-US" dirty="0"/>
          </a:p>
        </p:txBody>
      </p:sp>
      <p:sp>
        <p:nvSpPr>
          <p:cNvPr id="3" name="Content Placeholder 2">
            <a:extLst>
              <a:ext uri="{FF2B5EF4-FFF2-40B4-BE49-F238E27FC236}">
                <a16:creationId xmlns:a16="http://schemas.microsoft.com/office/drawing/2014/main" id="{D6C464AF-9C66-01AB-83E1-7306F4024293}"/>
              </a:ext>
            </a:extLst>
          </p:cNvPr>
          <p:cNvSpPr>
            <a:spLocks noGrp="1"/>
          </p:cNvSpPr>
          <p:nvPr>
            <p:ph idx="1"/>
          </p:nvPr>
        </p:nvSpPr>
        <p:spPr/>
        <p:txBody>
          <a:bodyPr/>
          <a:lstStyle/>
          <a:p>
            <a:r>
              <a:rPr lang="en-US" sz="2800" kern="0" dirty="0">
                <a:effectLst/>
                <a:latin typeface="Calibri" panose="020F0502020204030204" pitchFamily="34" charset="0"/>
                <a:ea typeface="Calibri" panose="020F0502020204030204" pitchFamily="34" charset="0"/>
                <a:cs typeface="Times New Roman" panose="02020603050405020304" pitchFamily="18" charset="0"/>
              </a:rPr>
              <a:t>This is the initial sample chosen before the growth in the frame and approximately a year before going out to interview.</a:t>
            </a:r>
          </a:p>
          <a:p>
            <a:pPr marL="0" indent="0">
              <a:buNone/>
            </a:pPr>
            <a:endParaRPr lang="en-US" kern="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800" kern="0" dirty="0">
              <a:effectLst/>
              <a:latin typeface="Calibri" panose="020F0502020204030204" pitchFamily="34" charset="0"/>
              <a:ea typeface="Calibri" panose="020F0502020204030204" pitchFamily="34" charset="0"/>
              <a:cs typeface="Times New Roman" panose="02020603050405020304" pitchFamily="18" charset="0"/>
            </a:endParaRPr>
          </a:p>
          <a:p>
            <a:r>
              <a:rPr lang="en-US" sz="2800" kern="0" dirty="0">
                <a:effectLst/>
                <a:latin typeface="Calibri" panose="020F0502020204030204" pitchFamily="34" charset="0"/>
                <a:ea typeface="Calibri" panose="020F0502020204030204" pitchFamily="34" charset="0"/>
                <a:cs typeface="Times New Roman" panose="02020603050405020304" pitchFamily="18" charset="0"/>
              </a:rPr>
              <a:t>The number of addresses loaded to the database is less than the target because we expect the sample size to increase due to growth in the frame.</a:t>
            </a:r>
            <a:endParaRPr lang="en-US" dirty="0"/>
          </a:p>
          <a:p>
            <a:endParaRPr lang="en-US" dirty="0"/>
          </a:p>
        </p:txBody>
      </p:sp>
      <p:sp>
        <p:nvSpPr>
          <p:cNvPr id="4" name="Slide Number Placeholder 3">
            <a:extLst>
              <a:ext uri="{FF2B5EF4-FFF2-40B4-BE49-F238E27FC236}">
                <a16:creationId xmlns:a16="http://schemas.microsoft.com/office/drawing/2014/main" id="{6E09C80C-87DA-8521-A6FC-1F039AFC3A54}"/>
              </a:ext>
            </a:extLst>
          </p:cNvPr>
          <p:cNvSpPr>
            <a:spLocks noGrp="1"/>
          </p:cNvSpPr>
          <p:nvPr>
            <p:ph type="sldNum" sz="quarter" idx="12"/>
          </p:nvPr>
        </p:nvSpPr>
        <p:spPr/>
        <p:txBody>
          <a:bodyPr/>
          <a:lstStyle/>
          <a:p>
            <a:fld id="{FC63ECC8-719A-498E-B101-491B6A35558E}" type="slidenum">
              <a:rPr lang="en-US" smtClean="0"/>
              <a:t>8</a:t>
            </a:fld>
            <a:endParaRPr lang="en-US"/>
          </a:p>
        </p:txBody>
      </p:sp>
    </p:spTree>
    <p:extLst>
      <p:ext uri="{BB962C8B-B14F-4D97-AF65-F5344CB8AC3E}">
        <p14:creationId xmlns:p14="http://schemas.microsoft.com/office/powerpoint/2010/main" val="1572094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0B435-C499-1D17-21AA-2EA3A286C88E}"/>
              </a:ext>
            </a:extLst>
          </p:cNvPr>
          <p:cNvSpPr>
            <a:spLocks noGrp="1"/>
          </p:cNvSpPr>
          <p:nvPr>
            <p:ph type="title"/>
          </p:nvPr>
        </p:nvSpPr>
        <p:spPr>
          <a:xfrm>
            <a:off x="838200" y="365125"/>
            <a:ext cx="10515600" cy="917985"/>
          </a:xfrm>
        </p:spPr>
        <p:txBody>
          <a:bodyPr/>
          <a:lstStyle/>
          <a:p>
            <a:r>
              <a:rPr lang="en-US" dirty="0"/>
              <a:t>		</a:t>
            </a:r>
            <a:r>
              <a:rPr lang="en-US" b="1" dirty="0"/>
              <a:t>ADDITIONS TO FRAME-(MAF ADDS)</a:t>
            </a:r>
          </a:p>
        </p:txBody>
      </p:sp>
      <p:sp>
        <p:nvSpPr>
          <p:cNvPr id="3" name="Content Placeholder 2">
            <a:extLst>
              <a:ext uri="{FF2B5EF4-FFF2-40B4-BE49-F238E27FC236}">
                <a16:creationId xmlns:a16="http://schemas.microsoft.com/office/drawing/2014/main" id="{EA3E44B5-095B-8561-81B7-59E8F5E9D3A5}"/>
              </a:ext>
            </a:extLst>
          </p:cNvPr>
          <p:cNvSpPr>
            <a:spLocks noGrp="1"/>
          </p:cNvSpPr>
          <p:nvPr>
            <p:ph idx="1"/>
          </p:nvPr>
        </p:nvSpPr>
        <p:spPr>
          <a:xfrm>
            <a:off x="838200" y="1283111"/>
            <a:ext cx="10515600" cy="4734232"/>
          </a:xfrm>
        </p:spPr>
        <p:txBody>
          <a:bodyPr/>
          <a:lstStyle/>
          <a:p>
            <a:r>
              <a:rPr lang="en-US" dirty="0"/>
              <a:t>Annual sample chosen in March, Interviews begin in April of following year </a:t>
            </a:r>
          </a:p>
          <a:p>
            <a:pPr marL="0" indent="0">
              <a:buNone/>
            </a:pPr>
            <a:endParaRPr lang="en-US" dirty="0"/>
          </a:p>
          <a:p>
            <a:r>
              <a:rPr lang="en-US" dirty="0"/>
              <a:t>Each year, the Census Bureau processes 2 updates to the MAF (frame): once in March &amp; once in September</a:t>
            </a:r>
          </a:p>
          <a:p>
            <a:endParaRPr lang="en-US" dirty="0"/>
          </a:p>
          <a:p>
            <a:r>
              <a:rPr lang="en-US" dirty="0"/>
              <a:t>Due to the systematic sample design, the CPS sample grows</a:t>
            </a:r>
          </a:p>
          <a:p>
            <a:pPr marL="0" indent="0">
              <a:buNone/>
            </a:pPr>
            <a:endParaRPr lang="en-US" dirty="0"/>
          </a:p>
          <a:p>
            <a:r>
              <a:rPr lang="en-US" dirty="0"/>
              <a:t>The CPS adds this new growth to the sample before the 1st interview (MIS 1) &amp; before the 5</a:t>
            </a:r>
            <a:r>
              <a:rPr lang="en-US" baseline="30000" dirty="0"/>
              <a:t>th</a:t>
            </a:r>
            <a:r>
              <a:rPr lang="en-US" dirty="0"/>
              <a:t> interview (MIS 5)</a:t>
            </a:r>
          </a:p>
          <a:p>
            <a:pPr marL="0" indent="0">
              <a:buNone/>
            </a:pPr>
            <a:endParaRPr lang="en-US" dirty="0"/>
          </a:p>
        </p:txBody>
      </p:sp>
      <p:sp>
        <p:nvSpPr>
          <p:cNvPr id="4" name="Slide Number Placeholder 3">
            <a:extLst>
              <a:ext uri="{FF2B5EF4-FFF2-40B4-BE49-F238E27FC236}">
                <a16:creationId xmlns:a16="http://schemas.microsoft.com/office/drawing/2014/main" id="{8BF21B3C-9259-FEBF-380C-B8A59D869B40}"/>
              </a:ext>
            </a:extLst>
          </p:cNvPr>
          <p:cNvSpPr>
            <a:spLocks noGrp="1"/>
          </p:cNvSpPr>
          <p:nvPr>
            <p:ph type="sldNum" sz="quarter" idx="12"/>
          </p:nvPr>
        </p:nvSpPr>
        <p:spPr/>
        <p:txBody>
          <a:bodyPr/>
          <a:lstStyle/>
          <a:p>
            <a:fld id="{FC63ECC8-719A-498E-B101-491B6A35558E}" type="slidenum">
              <a:rPr lang="en-US" smtClean="0"/>
              <a:t>9</a:t>
            </a:fld>
            <a:endParaRPr lang="en-US"/>
          </a:p>
        </p:txBody>
      </p:sp>
    </p:spTree>
    <p:extLst>
      <p:ext uri="{BB962C8B-B14F-4D97-AF65-F5344CB8AC3E}">
        <p14:creationId xmlns:p14="http://schemas.microsoft.com/office/powerpoint/2010/main" val="31473404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Standard Template Document Labeling Version 11-25-2019" id="{2B29FCDE-9991-402A-BF7C-68A845CABF27}" vid="{4C5D4FD4-241C-44A8-88F4-A8E870F593C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9FFBD129B4424F90691339E55B5A7E" ma:contentTypeVersion="20" ma:contentTypeDescription="Create a new document." ma:contentTypeScope="" ma:versionID="b29d7386760d3ed5692d77b26a8bcca5">
  <xsd:schema xmlns:xsd="http://www.w3.org/2001/XMLSchema" xmlns:xs="http://www.w3.org/2001/XMLSchema" xmlns:p="http://schemas.microsoft.com/office/2006/metadata/properties" xmlns:ns1="http://schemas.microsoft.com/sharepoint/v3" xmlns:ns2="a09baf1e-45c8-4993-a8ef-9209070ee381" xmlns:ns3="440d2437-d853-4db3-bdda-a2b2af628fb2" targetNamespace="http://schemas.microsoft.com/office/2006/metadata/properties" ma:root="true" ma:fieldsID="1d0d142bd0a56e87ada0895bdc35cecf" ns1:_="" ns2:_="" ns3:_="">
    <xsd:import namespace="http://schemas.microsoft.com/sharepoint/v3"/>
    <xsd:import namespace="a09baf1e-45c8-4993-a8ef-9209070ee381"/>
    <xsd:import namespace="440d2437-d853-4db3-bdda-a2b2af628fb2"/>
    <xsd:element name="properties">
      <xsd:complexType>
        <xsd:sequence>
          <xsd:element name="documentManagement">
            <xsd:complexType>
              <xsd:all>
                <xsd:element ref="ns2:SharedWithUsers" minOccurs="0"/>
                <xsd:element ref="ns2:SharedWithDetails" minOccurs="0"/>
                <xsd:element ref="ns1:_ip_UnifiedCompliancePolicyProperties" minOccurs="0"/>
                <xsd:element ref="ns1:_ip_UnifiedCompliancePolicyUIAction" minOccurs="0"/>
                <xsd:element ref="ns3:MediaServiceMetadata" minOccurs="0"/>
                <xsd:element ref="ns3:MediaServiceFastMetadata" minOccurs="0"/>
                <xsd:element ref="ns3:MediaLengthInSeconds"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09baf1e-45c8-4993-a8ef-9209070ee38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d309525f-9825-49e9-9d9c-1d74682eb4ab}" ma:internalName="TaxCatchAll" ma:showField="CatchAllData" ma:web="a09baf1e-45c8-4993-a8ef-9209070ee38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40d2437-d853-4db3-bdda-a2b2af628fb2"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5b4420a8-2ab6-4cc0-9a2f-4ec41633a6c1" ma:termSetId="09814cd3-568e-fe90-9814-8d621ff8fb84" ma:anchorId="fba54fb3-c3e1-fe81-a776-ca4b69148c4d" ma:open="true" ma:isKeyword="false">
      <xsd:complexType>
        <xsd:sequence>
          <xsd:element ref="pc:Terms" minOccurs="0" maxOccurs="1"/>
        </xsd:sequence>
      </xsd:complexType>
    </xsd:element>
    <xsd:element name="MediaServiceLocation" ma:index="25" nillable="true" ma:displayName="Location" ma:internalName="MediaServiceLocation" ma:readOnly="true">
      <xsd:simpleType>
        <xsd:restriction base="dms:Text"/>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440d2437-d853-4db3-bdda-a2b2af628fb2">
      <Terms xmlns="http://schemas.microsoft.com/office/infopath/2007/PartnerControls"/>
    </lcf76f155ced4ddcb4097134ff3c332f>
    <TaxCatchAll xmlns="a09baf1e-45c8-4993-a8ef-9209070ee38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61B83DB-6A0D-49EB-91A6-5277A22491EE}"/>
</file>

<file path=customXml/itemProps2.xml><?xml version="1.0" encoding="utf-8"?>
<ds:datastoreItem xmlns:ds="http://schemas.openxmlformats.org/officeDocument/2006/customXml" ds:itemID="{C29D7FDE-784D-4DEC-B49C-6F84CF51374D}">
  <ds:schemaRefs>
    <ds:schemaRef ds:uri="http://purl.org/dc/terms/"/>
    <ds:schemaRef ds:uri="http://schemas.microsoft.com/office/2006/documentManagement/types"/>
    <ds:schemaRef ds:uri="http://www.w3.org/XML/1998/namespace"/>
    <ds:schemaRef ds:uri="http://schemas.microsoft.com/office/infopath/2007/PartnerControls"/>
    <ds:schemaRef ds:uri="http://purl.org/dc/elements/1.1/"/>
    <ds:schemaRef ds:uri="f42af4b1-c551-450a-9f89-76df0847d194"/>
    <ds:schemaRef ds:uri="http://schemas.microsoft.com/office/2006/metadata/properties"/>
    <ds:schemaRef ds:uri="http://schemas.openxmlformats.org/package/2006/metadata/core-properties"/>
    <ds:schemaRef ds:uri="caecc2cd-c125-47bb-b7d8-61f5602bf9df"/>
    <ds:schemaRef ds:uri="http://purl.org/dc/dcmitype/"/>
  </ds:schemaRefs>
</ds:datastoreItem>
</file>

<file path=customXml/itemProps3.xml><?xml version="1.0" encoding="utf-8"?>
<ds:datastoreItem xmlns:ds="http://schemas.openxmlformats.org/officeDocument/2006/customXml" ds:itemID="{EAABB135-AD88-424B-A70F-93719B4573D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 Standard Template Document Labeling Version 11-25-2019</Template>
  <TotalTime>3255</TotalTime>
  <Words>1389</Words>
  <Application>Microsoft Office PowerPoint</Application>
  <PresentationFormat>Widescreen</PresentationFormat>
  <Paragraphs>456</Paragraphs>
  <Slides>20</Slides>
  <Notes>0</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20</vt:i4>
      </vt:variant>
    </vt:vector>
  </HeadingPairs>
  <TitlesOfParts>
    <vt:vector size="27" baseType="lpstr">
      <vt:lpstr>Aptos</vt:lpstr>
      <vt:lpstr>Arial</vt:lpstr>
      <vt:lpstr>Calibri</vt:lpstr>
      <vt:lpstr>Calibri Light</vt:lpstr>
      <vt:lpstr>Office Theme</vt:lpstr>
      <vt:lpstr>Custom Design</vt:lpstr>
      <vt:lpstr>Worksheet</vt:lpstr>
      <vt:lpstr>Monthly Sample Size Prediction of the Current Population Survey</vt:lpstr>
      <vt:lpstr>    BACKGROUND</vt:lpstr>
      <vt:lpstr>     Outline</vt:lpstr>
      <vt:lpstr>  Current Population Survey  (CPS)     Sample Design</vt:lpstr>
      <vt:lpstr>   CPS Sample Design (cont)</vt:lpstr>
      <vt:lpstr>    Rotation Chart</vt:lpstr>
      <vt:lpstr>  Factors affecting CPS sample size</vt:lpstr>
      <vt:lpstr>    Database Load</vt:lpstr>
      <vt:lpstr>  ADDITIONS TO FRAME-(MAF ADDS)</vt:lpstr>
      <vt:lpstr>   Annual Sample Schedule</vt:lpstr>
      <vt:lpstr>            MAF ADDS</vt:lpstr>
      <vt:lpstr>     Attrition due to Type C non interviews</vt:lpstr>
      <vt:lpstr>Motivation for Modeling Type C noninterviews</vt:lpstr>
      <vt:lpstr>Motivation for Modeling Type C noninterviews</vt:lpstr>
      <vt:lpstr>  Modeling Type C Attrition</vt:lpstr>
      <vt:lpstr>   Sample Size Prediction</vt:lpstr>
      <vt:lpstr>Comparison of Actual Sample Size to Modeled Sample Size over time</vt:lpstr>
      <vt:lpstr> Underprediction and MAF Improvements </vt:lpstr>
      <vt:lpstr>Type C noninterviews in the recent past</vt:lpstr>
      <vt:lpstr>    Conclusions</vt:lpstr>
    </vt:vector>
  </TitlesOfParts>
  <Company>U.S. Census Bureau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Brian Shaffer (CENSUS/DSMD FED)</dc:creator>
  <cp:lastModifiedBy>John A Jones (CENSUS/DSMD FED)</cp:lastModifiedBy>
  <cp:revision>91</cp:revision>
  <dcterms:created xsi:type="dcterms:W3CDTF">2024-05-29T18:14:40Z</dcterms:created>
  <dcterms:modified xsi:type="dcterms:W3CDTF">2024-08-02T16:18:14Z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0x01010019FE28DCF60A55469A767A693C98DF30</vt:lpwstr>
  </property>
</Properties>
</file>